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6"/>
  </p:notesMasterIdLst>
  <p:handoutMasterIdLst>
    <p:handoutMasterId r:id="rId17"/>
  </p:handoutMasterIdLst>
  <p:sldIdLst>
    <p:sldId id="268" r:id="rId5"/>
    <p:sldId id="276" r:id="rId6"/>
    <p:sldId id="258" r:id="rId7"/>
    <p:sldId id="261" r:id="rId8"/>
    <p:sldId id="271" r:id="rId9"/>
    <p:sldId id="272" r:id="rId10"/>
    <p:sldId id="274" r:id="rId11"/>
    <p:sldId id="273" r:id="rId12"/>
    <p:sldId id="270" r:id="rId13"/>
    <p:sldId id="278" r:id="rId14"/>
    <p:sldId id="277" r:id="rId15"/>
  </p:sldIdLst>
  <p:sldSz cx="82296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8453B"/>
    <a:srgbClr val="E9EBEE"/>
    <a:srgbClr val="8FA4D0"/>
    <a:srgbClr val="FF5050"/>
    <a:srgbClr val="EA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7234" autoAdjust="0"/>
  </p:normalViewPr>
  <p:slideViewPr>
    <p:cSldViewPr snapToGrid="0">
      <p:cViewPr>
        <p:scale>
          <a:sx n="112" d="100"/>
          <a:sy n="112" d="100"/>
        </p:scale>
        <p:origin x="2000" y="144"/>
      </p:cViewPr>
      <p:guideLst/>
    </p:cSldViewPr>
  </p:slideViewPr>
  <p:notesTextViewPr>
    <p:cViewPr>
      <p:scale>
        <a:sx n="1" d="1"/>
        <a:sy n="1" d="1"/>
      </p:scale>
      <p:origin x="0" y="0"/>
    </p:cViewPr>
  </p:notesText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EDFBDE-E98B-4A5E-BB74-D20AE8D1EB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23175B-057E-4987-BED6-1D7BB857EC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CF6A2C-F8D6-432E-BF12-6095FEECEB9A}" type="datetimeFigureOut">
              <a:rPr lang="en-US" smtClean="0"/>
              <a:t>6/20/20</a:t>
            </a:fld>
            <a:endParaRPr lang="en-US"/>
          </a:p>
        </p:txBody>
      </p:sp>
      <p:sp>
        <p:nvSpPr>
          <p:cNvPr id="4" name="Footer Placeholder 3">
            <a:extLst>
              <a:ext uri="{FF2B5EF4-FFF2-40B4-BE49-F238E27FC236}">
                <a16:creationId xmlns:a16="http://schemas.microsoft.com/office/drawing/2014/main" id="{67531683-0A66-49FC-A8FB-725CDDC466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A4B8339-533D-4A03-84E2-D0A5654340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E89AA4-F01D-4613-9F95-4E7BEE3CA092}" type="slidenum">
              <a:rPr lang="en-US" smtClean="0"/>
              <a:t>‹#›</a:t>
            </a:fld>
            <a:endParaRPr lang="en-US"/>
          </a:p>
        </p:txBody>
      </p:sp>
    </p:spTree>
    <p:extLst>
      <p:ext uri="{BB962C8B-B14F-4D97-AF65-F5344CB8AC3E}">
        <p14:creationId xmlns:p14="http://schemas.microsoft.com/office/powerpoint/2010/main" val="2937888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3F676E-B6A7-44E5-8BFC-7A50ED523DD2}" type="datetimeFigureOut">
              <a:rPr lang="en-US" smtClean="0"/>
              <a:t>6/20/20</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CBEA4-7243-4B71-92A3-F7A9E8E6BFF7}" type="slidenum">
              <a:rPr lang="en-US" smtClean="0"/>
              <a:t>‹#›</a:t>
            </a:fld>
            <a:endParaRPr lang="en-US"/>
          </a:p>
        </p:txBody>
      </p:sp>
    </p:spTree>
    <p:extLst>
      <p:ext uri="{BB962C8B-B14F-4D97-AF65-F5344CB8AC3E}">
        <p14:creationId xmlns:p14="http://schemas.microsoft.com/office/powerpoint/2010/main" val="3455998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facebook.com/pages/category/" TargetMode="External"/><Relationship Id="rId2" Type="http://schemas.openxmlformats.org/officeDocument/2006/relationships/hyperlink" Target="http://bit.ly/"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facebook.com/business/help/1438417719786914?id=802745156580214" TargetMode="External"/><Relationship Id="rId2" Type="http://schemas.openxmlformats.org/officeDocument/2006/relationships/hyperlink" Target="https://www.facebook.com/watch/?v=649969411865799" TargetMode="External"/><Relationship Id="rId1" Type="http://schemas.openxmlformats.org/officeDocument/2006/relationships/slideMaster" Target="../slideMasters/slideMaster1.xml"/><Relationship Id="rId4" Type="http://schemas.openxmlformats.org/officeDocument/2006/relationships/hyperlink" Target="https://www.facebook.com/business/help/407108559393196?id=369787570424415"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mailchimp.com/"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hyperlink" Target="https://www.google.com/maps/" TargetMode="Externa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hyperlink" Target="https://mediamodifier.com/"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hyperlink" Target="https://www.facebook.com/" TargetMode="Externa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facebook.com/" TargetMode="External"/><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D07E0E-A78A-43A0-A1EA-FE687F710F7C}"/>
              </a:ext>
            </a:extLst>
          </p:cNvPr>
          <p:cNvSpPr>
            <a:spLocks noGrp="1"/>
          </p:cNvSpPr>
          <p:nvPr>
            <p:ph type="title" hasCustomPrompt="1"/>
          </p:nvPr>
        </p:nvSpPr>
        <p:spPr>
          <a:xfrm>
            <a:off x="565785" y="2317752"/>
            <a:ext cx="7098030" cy="1590675"/>
          </a:xfrm>
        </p:spPr>
        <p:txBody>
          <a:bodyPr>
            <a:normAutofit/>
          </a:bodyPr>
          <a:lstStyle>
            <a:lvl1pPr>
              <a:defRPr sz="4000">
                <a:latin typeface="Verdana" panose="020B0604030504040204" pitchFamily="34" charset="0"/>
                <a:ea typeface="Verdana" panose="020B0604030504040204" pitchFamily="34" charset="0"/>
              </a:defRPr>
            </a:lvl1pPr>
          </a:lstStyle>
          <a:p>
            <a:r>
              <a:rPr lang="en-US" dirty="0"/>
              <a:t>Add fake business name</a:t>
            </a:r>
          </a:p>
        </p:txBody>
      </p:sp>
      <p:sp>
        <p:nvSpPr>
          <p:cNvPr id="11" name="Text Placeholder 10">
            <a:extLst>
              <a:ext uri="{FF2B5EF4-FFF2-40B4-BE49-F238E27FC236}">
                <a16:creationId xmlns:a16="http://schemas.microsoft.com/office/drawing/2014/main" id="{99B8610E-2860-4A7A-8690-E3A8BF96E17A}"/>
              </a:ext>
            </a:extLst>
          </p:cNvPr>
          <p:cNvSpPr>
            <a:spLocks noGrp="1"/>
          </p:cNvSpPr>
          <p:nvPr>
            <p:ph type="body" sz="quarter" idx="10" hasCustomPrompt="1"/>
          </p:nvPr>
        </p:nvSpPr>
        <p:spPr>
          <a:xfrm>
            <a:off x="565786" y="4152900"/>
            <a:ext cx="7098029" cy="1714500"/>
          </a:xfrm>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Add your name</a:t>
            </a:r>
          </a:p>
        </p:txBody>
      </p:sp>
      <p:sp>
        <p:nvSpPr>
          <p:cNvPr id="12" name="TextBox 11">
            <a:extLst>
              <a:ext uri="{FF2B5EF4-FFF2-40B4-BE49-F238E27FC236}">
                <a16:creationId xmlns:a16="http://schemas.microsoft.com/office/drawing/2014/main" id="{60B41FC0-61FB-4A95-87F6-22A4C1A8248C}"/>
              </a:ext>
            </a:extLst>
          </p:cNvPr>
          <p:cNvSpPr txBox="1"/>
          <p:nvPr userDrawn="1"/>
        </p:nvSpPr>
        <p:spPr>
          <a:xfrm>
            <a:off x="0" y="7861300"/>
            <a:ext cx="8229600" cy="369332"/>
          </a:xfrm>
          <a:prstGeom prst="rect">
            <a:avLst/>
          </a:prstGeom>
          <a:solidFill>
            <a:srgbClr val="18453B"/>
          </a:solidFill>
        </p:spPr>
        <p:txBody>
          <a:bodyPr wrap="square" rtlCol="0">
            <a:spAutoFit/>
          </a:bodyPr>
          <a:lstStyle/>
          <a:p>
            <a:pPr algn="ctr"/>
            <a:r>
              <a:rPr lang="en-US" dirty="0">
                <a:solidFill>
                  <a:schemeClr val="bg1"/>
                </a:solidFill>
                <a:latin typeface="Verdana" panose="020B0604030504040204" pitchFamily="34" charset="0"/>
                <a:ea typeface="Verdana" panose="020B0604030504040204" pitchFamily="34" charset="0"/>
              </a:rPr>
              <a:t>US20 M301: Bringing Media to Market – Michigan State University</a:t>
            </a:r>
          </a:p>
        </p:txBody>
      </p:sp>
    </p:spTree>
    <p:extLst>
      <p:ext uri="{BB962C8B-B14F-4D97-AF65-F5344CB8AC3E}">
        <p14:creationId xmlns:p14="http://schemas.microsoft.com/office/powerpoint/2010/main" val="4172029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65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MPT_Business_Idea">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05CA0D-DBB8-426D-849B-31FD5E593FA2}"/>
              </a:ext>
            </a:extLst>
          </p:cNvPr>
          <p:cNvSpPr txBox="1"/>
          <p:nvPr userDrawn="1"/>
        </p:nvSpPr>
        <p:spPr>
          <a:xfrm>
            <a:off x="0" y="0"/>
            <a:ext cx="8229599" cy="677108"/>
          </a:xfrm>
          <a:prstGeom prst="rect">
            <a:avLst/>
          </a:prstGeom>
          <a:solidFill>
            <a:srgbClr val="18453B"/>
          </a:solidFill>
        </p:spPr>
        <p:txBody>
          <a:bodyPr wrap="square" rtlCol="0">
            <a:spAutoFit/>
          </a:bodyPr>
          <a:lstStyle/>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PROMPT FOR BUSINESS IDEA</a:t>
            </a:r>
          </a:p>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4AC6B544-17E2-405B-9881-F6F494E243BB}"/>
              </a:ext>
            </a:extLst>
          </p:cNvPr>
          <p:cNvSpPr/>
          <p:nvPr userDrawn="1"/>
        </p:nvSpPr>
        <p:spPr>
          <a:xfrm>
            <a:off x="108283" y="774034"/>
            <a:ext cx="8001000" cy="3457357"/>
          </a:xfrm>
          <a:prstGeom prst="rect">
            <a:avLst/>
          </a:prstGeom>
        </p:spPr>
        <p:txBody>
          <a:bodyPr wrap="square">
            <a:spAutoFit/>
          </a:bodyPr>
          <a:lstStyle/>
          <a:p>
            <a:pPr lvl="0"/>
            <a:r>
              <a:rPr lang="en-US" sz="1600" b="1" u="sng" kern="1200" dirty="0">
                <a:solidFill>
                  <a:schemeClr val="tx1"/>
                </a:solidFill>
                <a:effectLst/>
                <a:latin typeface="Verdana" panose="020B0604030504040204" pitchFamily="34" charset="0"/>
                <a:ea typeface="Verdana" panose="020B0604030504040204" pitchFamily="34" charset="0"/>
                <a:cs typeface="+mn-cs"/>
              </a:rPr>
              <a:t>Required:</a:t>
            </a:r>
          </a:p>
          <a:p>
            <a:pPr lvl="0"/>
            <a:r>
              <a:rPr lang="en-US" sz="1600" b="0" kern="1200" dirty="0">
                <a:solidFill>
                  <a:schemeClr val="tx1"/>
                </a:solidFill>
                <a:effectLst/>
                <a:latin typeface="Verdana" panose="020B0604030504040204" pitchFamily="34" charset="0"/>
                <a:ea typeface="Verdana" panose="020B0604030504040204" pitchFamily="34" charset="0"/>
                <a:cs typeface="+mn-cs"/>
              </a:rPr>
              <a:t>On the next slide, outline </a:t>
            </a:r>
            <a:r>
              <a:rPr lang="en-US" sz="1600" b="1" kern="1200" dirty="0">
                <a:solidFill>
                  <a:schemeClr val="tx1"/>
                </a:solidFill>
                <a:effectLst/>
                <a:latin typeface="Verdana" panose="020B0604030504040204" pitchFamily="34" charset="0"/>
                <a:ea typeface="Verdana" panose="020B0604030504040204" pitchFamily="34" charset="0"/>
                <a:cs typeface="+mn-cs"/>
              </a:rPr>
              <a:t>only your revised </a:t>
            </a:r>
            <a:r>
              <a:rPr lang="en-US" sz="1600" b="1" u="none" kern="1200" dirty="0">
                <a:solidFill>
                  <a:schemeClr val="tx1"/>
                </a:solidFill>
                <a:effectLst/>
                <a:latin typeface="Verdana" panose="020B0604030504040204" pitchFamily="34" charset="0"/>
                <a:ea typeface="Verdana" panose="020B0604030504040204" pitchFamily="34" charset="0"/>
                <a:cs typeface="+mn-cs"/>
              </a:rPr>
              <a:t>business idea </a:t>
            </a:r>
            <a:r>
              <a:rPr lang="en-US" sz="1600" b="0" u="none" kern="1200" dirty="0">
                <a:solidFill>
                  <a:schemeClr val="tx1"/>
                </a:solidFill>
                <a:effectLst/>
                <a:latin typeface="Verdana" panose="020B0604030504040204" pitchFamily="34" charset="0"/>
                <a:ea typeface="Verdana" panose="020B0604030504040204" pitchFamily="34" charset="0"/>
                <a:cs typeface="+mn-cs"/>
              </a:rPr>
              <a:t>(i.e., after you have incorporated our feedback from the draft you submitted)</a:t>
            </a:r>
            <a:r>
              <a:rPr lang="en-US" sz="1600" b="0" kern="1200" dirty="0">
                <a:solidFill>
                  <a:schemeClr val="tx1"/>
                </a:solidFill>
                <a:effectLst/>
                <a:latin typeface="Verdana" panose="020B0604030504040204" pitchFamily="34" charset="0"/>
                <a:ea typeface="Verdana" panose="020B0604030504040204" pitchFamily="34" charset="0"/>
                <a:cs typeface="+mn-cs"/>
              </a:rPr>
              <a:t>.</a:t>
            </a:r>
          </a:p>
          <a:p>
            <a:pPr lvl="0"/>
            <a:endParaRPr lang="en-US" sz="1600" b="0" kern="1200" dirty="0">
              <a:solidFill>
                <a:schemeClr val="tx1"/>
              </a:solidFill>
              <a:effectLst/>
              <a:latin typeface="Verdana" panose="020B0604030504040204" pitchFamily="34" charset="0"/>
              <a:ea typeface="Verdana" panose="020B0604030504040204" pitchFamily="34" charset="0"/>
              <a:cs typeface="+mn-cs"/>
            </a:endParaRPr>
          </a:p>
          <a:p>
            <a:pPr lvl="0"/>
            <a:r>
              <a:rPr lang="en-US" sz="1600" b="0" kern="1200" dirty="0">
                <a:solidFill>
                  <a:schemeClr val="tx1"/>
                </a:solidFill>
                <a:effectLst/>
                <a:latin typeface="Verdana" panose="020B0604030504040204" pitchFamily="34" charset="0"/>
                <a:ea typeface="Verdana" panose="020B0604030504040204" pitchFamily="34" charset="0"/>
                <a:cs typeface="+mn-cs"/>
              </a:rPr>
              <a:t>Make sure to include:</a:t>
            </a:r>
          </a:p>
          <a:p>
            <a:r>
              <a:rPr lang="en-US" sz="1600" b="1" kern="1200" dirty="0">
                <a:solidFill>
                  <a:schemeClr val="tx1"/>
                </a:solidFill>
                <a:effectLst/>
                <a:latin typeface="Verdana" panose="020B0604030504040204" pitchFamily="34" charset="0"/>
                <a:ea typeface="Verdana" panose="020B0604030504040204" pitchFamily="34" charset="0"/>
                <a:cs typeface="+mn-cs"/>
              </a:rPr>
              <a:t> </a:t>
            </a:r>
            <a:endParaRPr lang="en-US" sz="1600" kern="1200" dirty="0">
              <a:solidFill>
                <a:schemeClr val="tx1"/>
              </a:solidFill>
              <a:effectLst/>
              <a:latin typeface="Verdana" panose="020B0604030504040204" pitchFamily="34" charset="0"/>
              <a:ea typeface="Verdana" panose="020B0604030504040204" pitchFamily="34" charset="0"/>
              <a:cs typeface="+mn-cs"/>
            </a:endParaRPr>
          </a:p>
          <a:p>
            <a:pPr marL="285750" lvl="0" indent="-285750">
              <a:spcAft>
                <a:spcPts val="800"/>
              </a:spcAft>
              <a:buFont typeface="Arial" panose="020B0604020202020204" pitchFamily="34" charset="0"/>
              <a:buChar char="•"/>
            </a:pPr>
            <a:r>
              <a:rPr lang="en-US" sz="1600" b="1" kern="1200" dirty="0">
                <a:solidFill>
                  <a:schemeClr val="tx1"/>
                </a:solidFill>
                <a:effectLst/>
                <a:latin typeface="Verdana" panose="020B0604030504040204" pitchFamily="34" charset="0"/>
                <a:ea typeface="Verdana" panose="020B0604030504040204" pitchFamily="34" charset="0"/>
                <a:cs typeface="+mn-cs"/>
              </a:rPr>
              <a:t>Revised Brand Name: </a:t>
            </a:r>
            <a:r>
              <a:rPr lang="en-US" sz="1600" kern="1200" dirty="0">
                <a:solidFill>
                  <a:schemeClr val="tx1"/>
                </a:solidFill>
                <a:effectLst/>
                <a:latin typeface="Verdana" panose="020B0604030504040204" pitchFamily="34" charset="0"/>
                <a:ea typeface="Verdana" panose="020B0604030504040204" pitchFamily="34" charset="0"/>
                <a:cs typeface="+mn-cs"/>
              </a:rPr>
              <a:t>What is the company name?</a:t>
            </a:r>
          </a:p>
          <a:p>
            <a:pPr marL="285750" lvl="0" indent="-285750">
              <a:spcAft>
                <a:spcPts val="800"/>
              </a:spcAft>
              <a:buFont typeface="Arial" panose="020B0604020202020204" pitchFamily="34" charset="0"/>
              <a:buChar char="•"/>
            </a:pPr>
            <a:r>
              <a:rPr lang="en-US" sz="1600" b="1" kern="1200" dirty="0">
                <a:solidFill>
                  <a:schemeClr val="tx1"/>
                </a:solidFill>
                <a:effectLst/>
                <a:latin typeface="Verdana" panose="020B0604030504040204" pitchFamily="34" charset="0"/>
                <a:ea typeface="Verdana" panose="020B0604030504040204" pitchFamily="34" charset="0"/>
                <a:cs typeface="+mn-cs"/>
              </a:rPr>
              <a:t>Revised Operations: </a:t>
            </a:r>
            <a:r>
              <a:rPr lang="en-US" sz="1600" kern="1200" dirty="0">
                <a:solidFill>
                  <a:schemeClr val="tx1"/>
                </a:solidFill>
                <a:effectLst/>
                <a:latin typeface="Verdana" panose="020B0604030504040204" pitchFamily="34" charset="0"/>
                <a:ea typeface="Verdana" panose="020B0604030504040204" pitchFamily="34" charset="0"/>
                <a:cs typeface="+mn-cs"/>
              </a:rPr>
              <a:t>Where is it based? Which areas are served?</a:t>
            </a:r>
          </a:p>
          <a:p>
            <a:pPr marL="285750" lvl="0" indent="-285750">
              <a:spcAft>
                <a:spcPts val="800"/>
              </a:spcAft>
              <a:buFont typeface="Arial" panose="020B0604020202020204" pitchFamily="34" charset="0"/>
              <a:buChar char="•"/>
            </a:pPr>
            <a:r>
              <a:rPr lang="en-US" sz="1600" b="1" kern="1200" dirty="0">
                <a:solidFill>
                  <a:schemeClr val="tx1"/>
                </a:solidFill>
                <a:effectLst/>
                <a:latin typeface="Verdana" panose="020B0604030504040204" pitchFamily="34" charset="0"/>
                <a:ea typeface="Verdana" panose="020B0604030504040204" pitchFamily="34" charset="0"/>
                <a:cs typeface="+mn-cs"/>
              </a:rPr>
              <a:t>Revised Category Need: </a:t>
            </a:r>
            <a:r>
              <a:rPr lang="en-US" sz="1600" kern="1200" dirty="0">
                <a:solidFill>
                  <a:schemeClr val="tx1"/>
                </a:solidFill>
                <a:effectLst/>
                <a:latin typeface="Verdana" panose="020B0604030504040204" pitchFamily="34" charset="0"/>
                <a:ea typeface="Verdana" panose="020B0604030504040204" pitchFamily="34" charset="0"/>
                <a:cs typeface="+mn-cs"/>
              </a:rPr>
              <a:t>What does it offer (product or service)?</a:t>
            </a:r>
          </a:p>
          <a:p>
            <a:pPr marL="285750" lvl="0" indent="-285750">
              <a:spcAft>
                <a:spcPts val="800"/>
              </a:spcAft>
              <a:buFont typeface="Arial" panose="020B0604020202020204" pitchFamily="34" charset="0"/>
              <a:buChar char="•"/>
            </a:pPr>
            <a:r>
              <a:rPr lang="en-US" sz="1600" b="1" kern="1200" dirty="0">
                <a:solidFill>
                  <a:schemeClr val="tx1"/>
                </a:solidFill>
                <a:effectLst/>
                <a:latin typeface="Verdana" panose="020B0604030504040204" pitchFamily="34" charset="0"/>
                <a:ea typeface="Verdana" panose="020B0604030504040204" pitchFamily="34" charset="0"/>
                <a:cs typeface="+mn-cs"/>
              </a:rPr>
              <a:t>Revised Target market: </a:t>
            </a:r>
            <a:r>
              <a:rPr lang="en-US" sz="1600" kern="1200" dirty="0">
                <a:solidFill>
                  <a:schemeClr val="tx1"/>
                </a:solidFill>
                <a:effectLst/>
                <a:latin typeface="Verdana" panose="020B0604030504040204" pitchFamily="34" charset="0"/>
                <a:ea typeface="Verdana" panose="020B0604030504040204" pitchFamily="34" charset="0"/>
                <a:cs typeface="+mn-cs"/>
              </a:rPr>
              <a:t>Who are you going after for sales?</a:t>
            </a:r>
          </a:p>
          <a:p>
            <a:pPr marL="285750" lvl="0" indent="-285750">
              <a:spcAft>
                <a:spcPts val="800"/>
              </a:spcAft>
              <a:buFont typeface="Arial" panose="020B0604020202020204" pitchFamily="34" charset="0"/>
              <a:buChar char="•"/>
            </a:pPr>
            <a:r>
              <a:rPr lang="en-US" sz="1600" b="1" kern="1200" dirty="0">
                <a:solidFill>
                  <a:schemeClr val="tx1"/>
                </a:solidFill>
                <a:effectLst/>
                <a:latin typeface="Verdana" panose="020B0604030504040204" pitchFamily="34" charset="0"/>
                <a:ea typeface="Verdana" panose="020B0604030504040204" pitchFamily="34" charset="0"/>
                <a:cs typeface="+mn-cs"/>
              </a:rPr>
              <a:t>Revised Benefits: </a:t>
            </a:r>
            <a:r>
              <a:rPr lang="en-US" sz="1600" kern="1200" dirty="0">
                <a:solidFill>
                  <a:schemeClr val="tx1"/>
                </a:solidFill>
                <a:effectLst/>
                <a:latin typeface="Verdana" panose="020B0604030504040204" pitchFamily="34" charset="0"/>
                <a:ea typeface="Verdana" panose="020B0604030504040204" pitchFamily="34" charset="0"/>
                <a:cs typeface="+mn-cs"/>
              </a:rPr>
              <a:t>Why should they buy from your company (instead of a competitor)?</a:t>
            </a:r>
          </a:p>
        </p:txBody>
      </p:sp>
      <p:pic>
        <p:nvPicPr>
          <p:cNvPr id="4" name="Picture 3">
            <a:extLst>
              <a:ext uri="{FF2B5EF4-FFF2-40B4-BE49-F238E27FC236}">
                <a16:creationId xmlns:a16="http://schemas.microsoft.com/office/drawing/2014/main" id="{14239ED0-8516-4B11-AA7B-782165CCE6F6}"/>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177717" y="4405054"/>
            <a:ext cx="5943600" cy="3343275"/>
          </a:xfrm>
          <a:prstGeom prst="rect">
            <a:avLst/>
          </a:prstGeom>
        </p:spPr>
      </p:pic>
      <p:sp>
        <p:nvSpPr>
          <p:cNvPr id="3" name="Rectangle 2">
            <a:extLst>
              <a:ext uri="{FF2B5EF4-FFF2-40B4-BE49-F238E27FC236}">
                <a16:creationId xmlns:a16="http://schemas.microsoft.com/office/drawing/2014/main" id="{B40078C7-6F1A-4213-833C-F813E5B235AE}"/>
              </a:ext>
            </a:extLst>
          </p:cNvPr>
          <p:cNvSpPr/>
          <p:nvPr userDrawn="1"/>
        </p:nvSpPr>
        <p:spPr>
          <a:xfrm>
            <a:off x="378995" y="5280689"/>
            <a:ext cx="1528011" cy="203132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u="sng" dirty="0">
                <a:latin typeface="Verdana" panose="020B0604030504040204" pitchFamily="34" charset="0"/>
                <a:ea typeface="Verdana" panose="020B0604030504040204" pitchFamily="34" charset="0"/>
              </a:rPr>
              <a:t>THIS SLIDE IS JUST A PROMPT:</a:t>
            </a:r>
            <a:r>
              <a:rPr lang="en-US" sz="1400" dirty="0">
                <a:latin typeface="Verdana" panose="020B0604030504040204" pitchFamily="34" charset="0"/>
                <a:ea typeface="Verdana" panose="020B0604030504040204" pitchFamily="34" charset="0"/>
              </a:rPr>
              <a:t> </a:t>
            </a:r>
            <a:r>
              <a:rPr lang="en-US" sz="1400" b="1" dirty="0">
                <a:latin typeface="Verdana" panose="020B0604030504040204" pitchFamily="34" charset="0"/>
                <a:ea typeface="Verdana" panose="020B0604030504040204" pitchFamily="34" charset="0"/>
              </a:rPr>
              <a:t>please delete this slide before turning in your final project.</a:t>
            </a:r>
          </a:p>
        </p:txBody>
      </p:sp>
      <p:sp>
        <p:nvSpPr>
          <p:cNvPr id="7" name="Rectangle 6">
            <a:extLst>
              <a:ext uri="{FF2B5EF4-FFF2-40B4-BE49-F238E27FC236}">
                <a16:creationId xmlns:a16="http://schemas.microsoft.com/office/drawing/2014/main" id="{0F2603EF-FAE7-4950-81B0-DB18B986D928}"/>
              </a:ext>
            </a:extLst>
          </p:cNvPr>
          <p:cNvSpPr/>
          <p:nvPr userDrawn="1"/>
        </p:nvSpPr>
        <p:spPr>
          <a:xfrm>
            <a:off x="6579581" y="4220388"/>
            <a:ext cx="1541736" cy="369332"/>
          </a:xfrm>
          <a:prstGeom prst="rect">
            <a:avLst/>
          </a:prstGeom>
        </p:spPr>
        <p:txBody>
          <a:bodyPr wrap="square">
            <a:spAutoFit/>
          </a:bodyPr>
          <a:lstStyle/>
          <a:p>
            <a:pPr marL="0" indent="0">
              <a:buFont typeface="+mj-lt"/>
              <a:buNone/>
            </a:pPr>
            <a:r>
              <a:rPr lang="en-US" sz="1800" b="1" dirty="0">
                <a:latin typeface="Verdana" panose="020B0604030504040204" pitchFamily="34" charset="0"/>
                <a:ea typeface="Verdana" panose="020B0604030504040204" pitchFamily="34" charset="0"/>
              </a:rPr>
              <a:t>EXAMPLE</a:t>
            </a:r>
          </a:p>
        </p:txBody>
      </p:sp>
    </p:spTree>
    <p:extLst>
      <p:ext uri="{BB962C8B-B14F-4D97-AF65-F5344CB8AC3E}">
        <p14:creationId xmlns:p14="http://schemas.microsoft.com/office/powerpoint/2010/main" val="2076307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MPT_Page_MockUp">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29E221-DADC-4338-873B-DA697C2A8F1D}"/>
              </a:ext>
            </a:extLst>
          </p:cNvPr>
          <p:cNvSpPr txBox="1"/>
          <p:nvPr userDrawn="1"/>
        </p:nvSpPr>
        <p:spPr>
          <a:xfrm>
            <a:off x="0" y="0"/>
            <a:ext cx="8229599" cy="677108"/>
          </a:xfrm>
          <a:prstGeom prst="rect">
            <a:avLst/>
          </a:prstGeom>
          <a:solidFill>
            <a:srgbClr val="18453B"/>
          </a:solidFill>
        </p:spPr>
        <p:txBody>
          <a:bodyPr wrap="square" rtlCol="0">
            <a:spAutoFit/>
          </a:bodyPr>
          <a:lstStyle/>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PROMPT FOR PAGE MOCK-UP</a:t>
            </a:r>
          </a:p>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D73813B9-2D3F-4A86-A3AE-EF9675A40ECE}"/>
              </a:ext>
            </a:extLst>
          </p:cNvPr>
          <p:cNvSpPr txBox="1"/>
          <p:nvPr userDrawn="1"/>
        </p:nvSpPr>
        <p:spPr>
          <a:xfrm>
            <a:off x="109728" y="777240"/>
            <a:ext cx="8001000" cy="7148111"/>
          </a:xfrm>
          <a:prstGeom prst="rect">
            <a:avLst/>
          </a:prstGeom>
          <a:noFill/>
        </p:spPr>
        <p:txBody>
          <a:bodyPr wrap="square" rtlCol="0">
            <a:spAutoFit/>
          </a:bodyPr>
          <a:lstStyle/>
          <a:p>
            <a:r>
              <a:rPr lang="en-US" sz="1600" b="1" u="sng" dirty="0">
                <a:latin typeface="Verdana" panose="020B0604030504040204" pitchFamily="34" charset="0"/>
                <a:ea typeface="Verdana" panose="020B0604030504040204" pitchFamily="34" charset="0"/>
              </a:rPr>
              <a:t>Required:</a:t>
            </a:r>
          </a:p>
          <a:p>
            <a:pPr marL="342900" indent="-342900">
              <a:spcAft>
                <a:spcPts val="600"/>
              </a:spcAft>
              <a:buAutoNum type="arabicPeriod"/>
            </a:pPr>
            <a:r>
              <a:rPr lang="en-US" sz="1600" dirty="0">
                <a:latin typeface="Verdana" panose="020B0604030504040204" pitchFamily="34" charset="0"/>
                <a:ea typeface="Verdana" panose="020B0604030504040204" pitchFamily="34" charset="0"/>
              </a:rPr>
              <a:t>Create an account on Bitly: </a:t>
            </a:r>
            <a:r>
              <a:rPr lang="en-US" sz="1600" dirty="0">
                <a:latin typeface="Verdana" panose="020B0604030504040204" pitchFamily="34" charset="0"/>
                <a:ea typeface="Verdana" panose="020B0604030504040204" pitchFamily="34" charset="0"/>
                <a:hlinkClick r:id="rId2"/>
              </a:rPr>
              <a:t>http://bit.ly/</a:t>
            </a:r>
            <a:endParaRPr lang="en-US" sz="1600" dirty="0">
              <a:latin typeface="Verdana" panose="020B0604030504040204" pitchFamily="34" charset="0"/>
              <a:ea typeface="Verdana" panose="020B0604030504040204" pitchFamily="34" charset="0"/>
            </a:endParaRPr>
          </a:p>
          <a:p>
            <a:pPr marL="342900" indent="-342900">
              <a:spcAft>
                <a:spcPts val="600"/>
              </a:spcAft>
              <a:buAutoNum type="arabicPeriod"/>
            </a:pPr>
            <a:r>
              <a:rPr lang="en-US" sz="1600" dirty="0">
                <a:latin typeface="Verdana" panose="020B0604030504040204" pitchFamily="34" charset="0"/>
                <a:ea typeface="Verdana" panose="020B0604030504040204" pitchFamily="34" charset="0"/>
              </a:rPr>
              <a:t>Complete all fields listed on the next slide:</a:t>
            </a:r>
          </a:p>
          <a:p>
            <a:pPr marL="800100" lvl="1" indent="-342900">
              <a:buFont typeface="Arial" panose="020B0604020202020204" pitchFamily="34" charset="0"/>
              <a:buChar char="•"/>
            </a:pPr>
            <a:r>
              <a:rPr lang="en-US" sz="1600" b="1" dirty="0">
                <a:latin typeface="Verdana" panose="020B0604030504040204" pitchFamily="34" charset="0"/>
                <a:ea typeface="Verdana" panose="020B0604030504040204" pitchFamily="34" charset="0"/>
              </a:rPr>
              <a:t>For your mock-up profile:</a:t>
            </a:r>
          </a:p>
          <a:p>
            <a:pPr marL="1257300" lvl="2" indent="-342900">
              <a:spcAft>
                <a:spcPts val="300"/>
              </a:spcAft>
              <a:buFont typeface="Arial" panose="020B0604020202020204" pitchFamily="34" charset="0"/>
              <a:buChar char="•"/>
            </a:pPr>
            <a:r>
              <a:rPr lang="en-US" sz="1600" dirty="0">
                <a:latin typeface="Verdana" panose="020B0604030504040204" pitchFamily="34" charset="0"/>
                <a:ea typeface="Verdana" panose="020B0604030504040204" pitchFamily="34" charset="0"/>
              </a:rPr>
              <a:t>Add profile picture</a:t>
            </a:r>
          </a:p>
          <a:p>
            <a:pPr marL="1257300" lvl="2" indent="-342900">
              <a:spcAft>
                <a:spcPts val="300"/>
              </a:spcAft>
              <a:buFont typeface="Arial" panose="020B0604020202020204" pitchFamily="34" charset="0"/>
              <a:buChar char="•"/>
            </a:pPr>
            <a:r>
              <a:rPr lang="en-US" sz="1600" dirty="0">
                <a:latin typeface="Verdana" panose="020B0604030504040204" pitchFamily="34" charset="0"/>
                <a:ea typeface="Verdana" panose="020B0604030504040204" pitchFamily="34" charset="0"/>
              </a:rPr>
              <a:t>Add business name</a:t>
            </a:r>
          </a:p>
          <a:p>
            <a:pPr marL="1257300" lvl="2" indent="-342900">
              <a:spcAft>
                <a:spcPts val="300"/>
              </a:spcAft>
              <a:buFont typeface="Arial" panose="020B0604020202020204" pitchFamily="34" charset="0"/>
              <a:buChar char="•"/>
            </a:pPr>
            <a:r>
              <a:rPr lang="en-US" sz="1600" dirty="0">
                <a:latin typeface="Verdana" panose="020B0604030504040204" pitchFamily="34" charset="0"/>
                <a:ea typeface="Verdana" panose="020B0604030504040204" pitchFamily="34" charset="0"/>
              </a:rPr>
              <a:t>Add business id</a:t>
            </a:r>
          </a:p>
          <a:p>
            <a:pPr marL="1257300" lvl="2" indent="-342900">
              <a:spcAft>
                <a:spcPts val="300"/>
              </a:spcAft>
              <a:buFont typeface="Arial" panose="020B0604020202020204" pitchFamily="34" charset="0"/>
              <a:buChar char="•"/>
            </a:pPr>
            <a:r>
              <a:rPr lang="en-US" sz="1600" dirty="0">
                <a:latin typeface="Verdana" panose="020B0604030504040204" pitchFamily="34" charset="0"/>
                <a:ea typeface="Verdana" panose="020B0604030504040204" pitchFamily="34" charset="0"/>
              </a:rPr>
              <a:t>Add cover picture</a:t>
            </a:r>
          </a:p>
          <a:p>
            <a:pPr marL="1257300" lvl="2" indent="-342900">
              <a:spcAft>
                <a:spcPts val="300"/>
              </a:spcAft>
              <a:buFont typeface="Arial" panose="020B0604020202020204" pitchFamily="34" charset="0"/>
              <a:buChar char="•"/>
            </a:pPr>
            <a:r>
              <a:rPr lang="en-US" sz="1600" dirty="0">
                <a:latin typeface="Verdana" panose="020B0604030504040204" pitchFamily="34" charset="0"/>
                <a:ea typeface="Verdana" panose="020B0604030504040204" pitchFamily="34" charset="0"/>
              </a:rPr>
              <a:t>Add business address</a:t>
            </a:r>
          </a:p>
          <a:p>
            <a:pPr marL="1257300" lvl="2" indent="-342900">
              <a:spcAft>
                <a:spcPts val="300"/>
              </a:spcAft>
              <a:buFont typeface="Arial" panose="020B0604020202020204" pitchFamily="34" charset="0"/>
              <a:buChar char="•"/>
            </a:pPr>
            <a:r>
              <a:rPr lang="en-US" sz="1600" dirty="0">
                <a:latin typeface="Verdana" panose="020B0604030504040204" pitchFamily="34" charset="0"/>
                <a:ea typeface="Verdana" panose="020B0604030504040204" pitchFamily="34" charset="0"/>
              </a:rPr>
              <a:t>Add business website</a:t>
            </a:r>
          </a:p>
          <a:p>
            <a:pPr marL="1257300" lvl="2" indent="-342900">
              <a:spcAft>
                <a:spcPts val="300"/>
              </a:spcAft>
              <a:buFont typeface="Arial" panose="020B0604020202020204" pitchFamily="34" charset="0"/>
              <a:buChar char="•"/>
            </a:pPr>
            <a:r>
              <a:rPr lang="en-US" sz="1600" dirty="0">
                <a:latin typeface="Verdana" panose="020B0604030504040204" pitchFamily="34" charset="0"/>
                <a:ea typeface="Verdana" panose="020B0604030504040204" pitchFamily="34" charset="0"/>
              </a:rPr>
              <a:t>Add Facebook Category</a:t>
            </a:r>
          </a:p>
          <a:p>
            <a:pPr marL="1714500" lvl="3" indent="-342900">
              <a:buFont typeface="Arial" panose="020B0604020202020204" pitchFamily="34" charset="0"/>
              <a:buChar char="•"/>
            </a:pPr>
            <a:r>
              <a:rPr lang="en-US" sz="1400" dirty="0">
                <a:latin typeface="Verdana" panose="020B0604030504040204" pitchFamily="34" charset="0"/>
                <a:ea typeface="Verdana" panose="020B0604030504040204" pitchFamily="34" charset="0"/>
              </a:rPr>
              <a:t>full list will be posted on D2L but can also be found here: </a:t>
            </a:r>
            <a:r>
              <a:rPr lang="en-US" sz="1400" dirty="0">
                <a:latin typeface="Verdana" panose="020B0604030504040204" pitchFamily="34" charset="0"/>
                <a:ea typeface="Verdana" panose="020B0604030504040204" pitchFamily="34" charset="0"/>
                <a:hlinkClick r:id="rId3"/>
              </a:rPr>
              <a:t>https://www.facebook.com/pages/category/</a:t>
            </a:r>
            <a:r>
              <a:rPr lang="en-US" sz="1400" dirty="0">
                <a:latin typeface="Verdana" panose="020B0604030504040204" pitchFamily="34" charset="0"/>
                <a:ea typeface="Verdana" panose="020B0604030504040204" pitchFamily="34" charset="0"/>
              </a:rPr>
              <a:t> </a:t>
            </a:r>
          </a:p>
          <a:p>
            <a:pPr marL="800100" lvl="1" indent="-342900">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pPr marL="800100" lvl="1" indent="-342900">
              <a:buFont typeface="Arial" panose="020B0604020202020204" pitchFamily="34" charset="0"/>
              <a:buChar char="•"/>
            </a:pPr>
            <a:r>
              <a:rPr lang="en-US" sz="1600" b="1" dirty="0">
                <a:latin typeface="Verdana" panose="020B0604030504040204" pitchFamily="34" charset="0"/>
                <a:ea typeface="Verdana" panose="020B0604030504040204" pitchFamily="34" charset="0"/>
              </a:rPr>
              <a:t>For your featured mock-up post:</a:t>
            </a:r>
          </a:p>
          <a:p>
            <a:pPr marL="1257300" lvl="2" indent="-342900">
              <a:spcAft>
                <a:spcPts val="300"/>
              </a:spcAft>
              <a:buFont typeface="Arial" panose="020B0604020202020204" pitchFamily="34" charset="0"/>
              <a:buChar char="•"/>
            </a:pPr>
            <a:r>
              <a:rPr lang="en-US" sz="1600" b="0" dirty="0">
                <a:latin typeface="Verdana" panose="020B0604030504040204" pitchFamily="34" charset="0"/>
                <a:ea typeface="Verdana" panose="020B0604030504040204" pitchFamily="34" charset="0"/>
              </a:rPr>
              <a:t>Add profile picture</a:t>
            </a:r>
          </a:p>
          <a:p>
            <a:pPr marL="1257300" lvl="2" indent="-342900">
              <a:spcAft>
                <a:spcPts val="300"/>
              </a:spcAft>
              <a:buFont typeface="Arial" panose="020B0604020202020204" pitchFamily="34" charset="0"/>
              <a:buChar char="•"/>
            </a:pPr>
            <a:r>
              <a:rPr lang="en-US" sz="1600" b="0" dirty="0">
                <a:latin typeface="Verdana" panose="020B0604030504040204" pitchFamily="34" charset="0"/>
                <a:ea typeface="Verdana" panose="020B0604030504040204" pitchFamily="34" charset="0"/>
              </a:rPr>
              <a:t>Add business name</a:t>
            </a:r>
          </a:p>
          <a:p>
            <a:pPr marL="1257300" lvl="2" indent="-342900">
              <a:spcAft>
                <a:spcPts val="300"/>
              </a:spcAft>
              <a:buFont typeface="Arial" panose="020B0604020202020204" pitchFamily="34" charset="0"/>
              <a:buChar char="•"/>
            </a:pPr>
            <a:r>
              <a:rPr lang="en-US" sz="1600" b="0" dirty="0">
                <a:latin typeface="Verdana" panose="020B0604030504040204" pitchFamily="34" charset="0"/>
                <a:ea typeface="Verdana" panose="020B0604030504040204" pitchFamily="34" charset="0"/>
              </a:rPr>
              <a:t>Add date and time</a:t>
            </a:r>
          </a:p>
          <a:p>
            <a:pPr marL="1257300" lvl="2" indent="-342900">
              <a:spcAft>
                <a:spcPts val="300"/>
              </a:spcAft>
              <a:buFont typeface="Arial" panose="020B0604020202020204" pitchFamily="34" charset="0"/>
              <a:buChar char="•"/>
            </a:pPr>
            <a:r>
              <a:rPr lang="en-US" sz="1600" b="0" dirty="0">
                <a:latin typeface="Verdana" panose="020B0604030504040204" pitchFamily="34" charset="0"/>
                <a:ea typeface="Verdana" panose="020B0604030504040204" pitchFamily="34" charset="0"/>
              </a:rPr>
              <a:t>Add text + URL for your featured mock-up post. </a:t>
            </a:r>
          </a:p>
          <a:p>
            <a:pPr marL="1714500" lvl="3" indent="-342900">
              <a:spcAft>
                <a:spcPts val="300"/>
              </a:spcAft>
              <a:buFont typeface="Arial" panose="020B0604020202020204" pitchFamily="34" charset="0"/>
              <a:buChar char="•"/>
            </a:pPr>
            <a:r>
              <a:rPr lang="en-US" sz="1400" b="0" dirty="0">
                <a:latin typeface="Verdana" panose="020B0604030504040204" pitchFamily="34" charset="0"/>
                <a:ea typeface="Verdana" panose="020B0604030504040204" pitchFamily="34" charset="0"/>
              </a:rPr>
              <a:t>the URL must be a shortened and customized URL to an external real media (e.g., video, news article, etc.)</a:t>
            </a:r>
          </a:p>
          <a:p>
            <a:pPr marL="1257300" lvl="2" indent="-342900">
              <a:spcAft>
                <a:spcPts val="300"/>
              </a:spcAft>
              <a:buFont typeface="Arial" panose="020B0604020202020204" pitchFamily="34" charset="0"/>
              <a:buChar char="•"/>
            </a:pPr>
            <a:r>
              <a:rPr lang="en-US" sz="1600" b="0" dirty="0">
                <a:latin typeface="Verdana" panose="020B0604030504040204" pitchFamily="34" charset="0"/>
                <a:ea typeface="Verdana" panose="020B0604030504040204" pitchFamily="34" charset="0"/>
              </a:rPr>
              <a:t>Add media content for your featured mock-up post</a:t>
            </a:r>
          </a:p>
          <a:p>
            <a:pPr marL="1714500" lvl="3" indent="-342900">
              <a:buFont typeface="Arial" panose="020B0604020202020204" pitchFamily="34" charset="0"/>
              <a:buChar char="•"/>
            </a:pPr>
            <a:r>
              <a:rPr lang="en-US" sz="1400" b="0" dirty="0">
                <a:latin typeface="Verdana" panose="020B0604030504040204" pitchFamily="34" charset="0"/>
                <a:ea typeface="Verdana" panose="020B0604030504040204" pitchFamily="34" charset="0"/>
              </a:rPr>
              <a:t>this media must be related to the external real media you are featuring</a:t>
            </a:r>
            <a:endParaRPr lang="en-US" sz="1400" dirty="0">
              <a:latin typeface="Verdana" panose="020B0604030504040204" pitchFamily="34" charset="0"/>
              <a:ea typeface="Verdana" panose="020B0604030504040204" pitchFamily="34" charset="0"/>
            </a:endParaRPr>
          </a:p>
          <a:p>
            <a:pPr lvl="2"/>
            <a:endParaRPr lang="en-US" sz="1600" dirty="0">
              <a:latin typeface="Verdana" panose="020B0604030504040204" pitchFamily="34" charset="0"/>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u="sng" dirty="0">
                <a:latin typeface="Verdana" panose="020B0604030504040204" pitchFamily="34" charset="0"/>
                <a:ea typeface="Verdana" panose="020B0604030504040204" pitchFamily="34" charset="0"/>
              </a:rPr>
              <a:t>THIS SLIDE IS JUST A PROMPT:</a:t>
            </a:r>
            <a:r>
              <a:rPr lang="en-US" sz="1400" dirty="0">
                <a:latin typeface="Verdana" panose="020B0604030504040204" pitchFamily="34" charset="0"/>
                <a:ea typeface="Verdana" panose="020B0604030504040204" pitchFamily="34" charset="0"/>
              </a:rPr>
              <a:t> </a:t>
            </a:r>
            <a:r>
              <a:rPr lang="en-US" sz="1400" b="1" dirty="0">
                <a:latin typeface="Verdana" panose="020B0604030504040204" pitchFamily="34" charset="0"/>
                <a:ea typeface="Verdana" panose="020B0604030504040204" pitchFamily="34" charset="0"/>
              </a:rPr>
              <a:t>please delete this slide before turning in your final project.</a:t>
            </a:r>
          </a:p>
        </p:txBody>
      </p:sp>
    </p:spTree>
    <p:extLst>
      <p:ext uri="{BB962C8B-B14F-4D97-AF65-F5344CB8AC3E}">
        <p14:creationId xmlns:p14="http://schemas.microsoft.com/office/powerpoint/2010/main" val="3476813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MPT_Posts_MockUp">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29E221-DADC-4338-873B-DA697C2A8F1D}"/>
              </a:ext>
            </a:extLst>
          </p:cNvPr>
          <p:cNvSpPr txBox="1"/>
          <p:nvPr userDrawn="1"/>
        </p:nvSpPr>
        <p:spPr>
          <a:xfrm>
            <a:off x="0" y="0"/>
            <a:ext cx="8229599" cy="677108"/>
          </a:xfrm>
          <a:prstGeom prst="rect">
            <a:avLst/>
          </a:prstGeom>
          <a:solidFill>
            <a:srgbClr val="18453B"/>
          </a:solidFill>
        </p:spPr>
        <p:txBody>
          <a:bodyPr wrap="square" rtlCol="0">
            <a:spAutoFit/>
          </a:bodyPr>
          <a:lstStyle/>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PROMPT FOR POSTS MOCK-UP</a:t>
            </a:r>
          </a:p>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D73813B9-2D3F-4A86-A3AE-EF9675A40ECE}"/>
              </a:ext>
            </a:extLst>
          </p:cNvPr>
          <p:cNvSpPr txBox="1"/>
          <p:nvPr userDrawn="1"/>
        </p:nvSpPr>
        <p:spPr>
          <a:xfrm>
            <a:off x="109728" y="777240"/>
            <a:ext cx="8001000" cy="6432530"/>
          </a:xfrm>
          <a:prstGeom prst="rect">
            <a:avLst/>
          </a:prstGeom>
          <a:noFill/>
        </p:spPr>
        <p:txBody>
          <a:bodyPr wrap="square" rtlCol="0">
            <a:spAutoFit/>
          </a:bodyPr>
          <a:lstStyle/>
          <a:p>
            <a:r>
              <a:rPr lang="en-US" sz="1600" b="1" u="sng" dirty="0">
                <a:latin typeface="Verdana" panose="020B0604030504040204" pitchFamily="34" charset="0"/>
                <a:ea typeface="Verdana" panose="020B0604030504040204" pitchFamily="34" charset="0"/>
              </a:rPr>
              <a:t>Required:</a:t>
            </a:r>
          </a:p>
          <a:p>
            <a:pPr marL="342900" indent="-342900">
              <a:buAutoNum type="arabicPeriod"/>
            </a:pPr>
            <a:r>
              <a:rPr lang="en-US" sz="1600" dirty="0">
                <a:latin typeface="Verdana" panose="020B0604030504040204" pitchFamily="34" charset="0"/>
                <a:ea typeface="Verdana" panose="020B0604030504040204" pitchFamily="34" charset="0"/>
              </a:rPr>
              <a:t>On the next slide, you’ll create two different post mock-ups and perform their analysis. For each post, complete all fields listed:</a:t>
            </a:r>
          </a:p>
          <a:p>
            <a:pPr marL="342900" indent="-342900">
              <a:buAutoNum type="arabicPeriod"/>
            </a:pPr>
            <a:endParaRPr lang="en-US" sz="1600" dirty="0">
              <a:latin typeface="Verdana" panose="020B0604030504040204" pitchFamily="34" charset="0"/>
              <a:ea typeface="Verdana" panose="020B0604030504040204" pitchFamily="34" charset="0"/>
            </a:endParaRPr>
          </a:p>
          <a:p>
            <a:pPr marL="800100" lvl="1" indent="-342900">
              <a:buFont typeface="Arial" panose="020B0604020202020204" pitchFamily="34" charset="0"/>
              <a:buChar char="•"/>
            </a:pPr>
            <a:r>
              <a:rPr lang="en-US" sz="1600" b="1" dirty="0">
                <a:latin typeface="Verdana" panose="020B0604030504040204" pitchFamily="34" charset="0"/>
                <a:ea typeface="Verdana" panose="020B0604030504040204" pitchFamily="34" charset="0"/>
              </a:rPr>
              <a:t>Content:</a:t>
            </a:r>
          </a:p>
          <a:p>
            <a:pPr marL="1257300" lvl="2" indent="-342900">
              <a:buFont typeface="Arial" panose="020B0604020202020204" pitchFamily="34" charset="0"/>
              <a:buChar char="•"/>
            </a:pPr>
            <a:r>
              <a:rPr lang="en-US" sz="1600" b="0" dirty="0">
                <a:latin typeface="Verdana" panose="020B0604030504040204" pitchFamily="34" charset="0"/>
                <a:ea typeface="Verdana" panose="020B0604030504040204" pitchFamily="34" charset="0"/>
              </a:rPr>
              <a:t>Add profile picture</a:t>
            </a:r>
          </a:p>
          <a:p>
            <a:pPr marL="1257300" lvl="2" indent="-342900">
              <a:buFont typeface="Arial" panose="020B0604020202020204" pitchFamily="34" charset="0"/>
              <a:buChar char="•"/>
            </a:pPr>
            <a:r>
              <a:rPr lang="en-US" sz="1600" b="0" dirty="0">
                <a:latin typeface="Verdana" panose="020B0604030504040204" pitchFamily="34" charset="0"/>
                <a:ea typeface="Verdana" panose="020B0604030504040204" pitchFamily="34" charset="0"/>
              </a:rPr>
              <a:t>Add business name</a:t>
            </a:r>
          </a:p>
          <a:p>
            <a:pPr marL="1257300" lvl="2" indent="-342900">
              <a:buFont typeface="Arial" panose="020B0604020202020204" pitchFamily="34" charset="0"/>
              <a:buChar char="•"/>
            </a:pPr>
            <a:r>
              <a:rPr lang="en-US" sz="1600" b="0" dirty="0">
                <a:latin typeface="Verdana" panose="020B0604030504040204" pitchFamily="34" charset="0"/>
                <a:ea typeface="Verdana" panose="020B0604030504040204" pitchFamily="34" charset="0"/>
              </a:rPr>
              <a:t>Add date and time</a:t>
            </a:r>
          </a:p>
          <a:p>
            <a:pPr marL="1257300" lvl="2" indent="-342900">
              <a:buFont typeface="Arial" panose="020B0604020202020204" pitchFamily="34" charset="0"/>
              <a:buChar char="•"/>
            </a:pPr>
            <a:r>
              <a:rPr lang="en-US" sz="1600" b="0" dirty="0">
                <a:latin typeface="Verdana" panose="020B0604030504040204" pitchFamily="34" charset="0"/>
                <a:ea typeface="Verdana" panose="020B0604030504040204" pitchFamily="34" charset="0"/>
              </a:rPr>
              <a:t>Add text or text + URL for your post. </a:t>
            </a:r>
          </a:p>
          <a:p>
            <a:pPr marL="1714500" lvl="3" indent="-342900">
              <a:buFont typeface="Arial" panose="020B0604020202020204" pitchFamily="34" charset="0"/>
              <a:buChar char="•"/>
            </a:pPr>
            <a:r>
              <a:rPr lang="en-US" sz="1600" b="0" dirty="0">
                <a:latin typeface="Verdana" panose="020B0604030504040204" pitchFamily="34" charset="0"/>
                <a:ea typeface="Verdana" panose="020B0604030504040204" pitchFamily="34" charset="0"/>
              </a:rPr>
              <a:t>if using a URL, shorter and customize it on Bitly</a:t>
            </a:r>
          </a:p>
          <a:p>
            <a:pPr marL="1257300" lvl="2" indent="-342900">
              <a:buFont typeface="Arial" panose="020B0604020202020204" pitchFamily="34" charset="0"/>
              <a:buChar char="•"/>
            </a:pPr>
            <a:r>
              <a:rPr lang="en-US" sz="1600" b="0" dirty="0">
                <a:latin typeface="Verdana" panose="020B0604030504040204" pitchFamily="34" charset="0"/>
                <a:ea typeface="Verdana" panose="020B0604030504040204" pitchFamily="34" charset="0"/>
              </a:rPr>
              <a:t>Add media content for your post (e.g., photo, video, carrousel of photos, poll, event, etc.)</a:t>
            </a:r>
          </a:p>
          <a:p>
            <a:pPr marL="1257300" lvl="2" indent="-342900">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pPr marL="800100" lvl="1" indent="-342900">
              <a:buFont typeface="Arial" panose="020B0604020202020204" pitchFamily="34" charset="0"/>
              <a:buChar char="•"/>
            </a:pPr>
            <a:r>
              <a:rPr lang="en-US" sz="1600" b="1" dirty="0">
                <a:latin typeface="Verdana" panose="020B0604030504040204" pitchFamily="34" charset="0"/>
                <a:ea typeface="Verdana" panose="020B0604030504040204" pitchFamily="34" charset="0"/>
              </a:rPr>
              <a:t>Post analysis:</a:t>
            </a:r>
          </a:p>
          <a:p>
            <a:pPr marL="1257300" lvl="2" indent="-342900">
              <a:buFont typeface="Arial" panose="020B0604020202020204" pitchFamily="34" charset="0"/>
              <a:buChar char="•"/>
            </a:pPr>
            <a:r>
              <a:rPr lang="en-US" sz="1600" b="1" dirty="0">
                <a:latin typeface="Verdana" panose="020B0604030504040204" pitchFamily="34" charset="0"/>
                <a:ea typeface="Verdana" panose="020B0604030504040204" pitchFamily="34" charset="0"/>
              </a:rPr>
              <a:t>Post type: </a:t>
            </a:r>
            <a:r>
              <a:rPr lang="en-US" sz="1600" b="0" dirty="0">
                <a:latin typeface="Verdana" panose="020B0604030504040204" pitchFamily="34" charset="0"/>
                <a:ea typeface="Verdana" panose="020B0604030504040204" pitchFamily="34" charset="0"/>
              </a:rPr>
              <a:t>is it transformational or informational?</a:t>
            </a:r>
          </a:p>
          <a:p>
            <a:pPr marL="1257300" lvl="2" indent="-342900">
              <a:buFont typeface="Arial" panose="020B0604020202020204" pitchFamily="34" charset="0"/>
              <a:buChar char="•"/>
            </a:pPr>
            <a:r>
              <a:rPr lang="en-US" sz="1600" b="1" dirty="0">
                <a:latin typeface="Verdana" panose="020B0604030504040204" pitchFamily="34" charset="0"/>
                <a:ea typeface="Verdana" panose="020B0604030504040204" pitchFamily="34" charset="0"/>
              </a:rPr>
              <a:t>Post category: </a:t>
            </a:r>
            <a:r>
              <a:rPr lang="en-US" sz="1600" b="0" dirty="0">
                <a:latin typeface="Verdana" panose="020B0604030504040204" pitchFamily="34" charset="0"/>
                <a:ea typeface="Verdana" panose="020B0604030504040204" pitchFamily="34" charset="0"/>
              </a:rPr>
              <a:t>is it Brand Awareness, Corporate Social Responsibility (CSR), Customer Service, Engagement, Product Awareness, Promotional, and/or Seasonal? </a:t>
            </a:r>
          </a:p>
          <a:p>
            <a:pPr marL="1257300" lvl="2" indent="-342900">
              <a:buFont typeface="Arial" panose="020B0604020202020204" pitchFamily="34" charset="0"/>
              <a:buChar char="•"/>
            </a:pPr>
            <a:r>
              <a:rPr lang="en-US" sz="1600" b="1" dirty="0">
                <a:latin typeface="Verdana" panose="020B0604030504040204" pitchFamily="34" charset="0"/>
                <a:ea typeface="Verdana" panose="020B0604030504040204" pitchFamily="34" charset="0"/>
              </a:rPr>
              <a:t>Discuss (at least 50 words): </a:t>
            </a:r>
            <a:r>
              <a:rPr lang="en-US" sz="1600" b="0" dirty="0">
                <a:latin typeface="Verdana" panose="020B0604030504040204" pitchFamily="34" charset="0"/>
                <a:ea typeface="Verdana" panose="020B0604030504040204" pitchFamily="34" charset="0"/>
              </a:rPr>
              <a:t>What were you hoping to achieve with this post? What was your intention/idea behind this post? How is this post connected to your overall business idea? Etc.</a:t>
            </a:r>
          </a:p>
          <a:p>
            <a:pPr marL="1257300" lvl="2" indent="-342900">
              <a:buFont typeface="Arial" panose="020B0604020202020204" pitchFamily="34" charset="0"/>
              <a:buChar char="•"/>
            </a:pPr>
            <a:endParaRPr lang="en-US" sz="1600" b="1" dirty="0">
              <a:latin typeface="Verdana" panose="020B0604030504040204" pitchFamily="34" charset="0"/>
              <a:ea typeface="Verdana" panose="020B0604030504040204" pitchFamily="34" charset="0"/>
            </a:endParaRPr>
          </a:p>
          <a:p>
            <a:pPr lvl="2"/>
            <a:endParaRPr lang="en-US" sz="1600" dirty="0">
              <a:latin typeface="Verdana" panose="020B0604030504040204" pitchFamily="34" charset="0"/>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u="sng" dirty="0">
                <a:latin typeface="Verdana" panose="020B0604030504040204" pitchFamily="34" charset="0"/>
                <a:ea typeface="Verdana" panose="020B0604030504040204" pitchFamily="34" charset="0"/>
              </a:rPr>
              <a:t>THIS SLIDE IS JUST A PROMPT:</a:t>
            </a:r>
            <a:r>
              <a:rPr lang="en-US" sz="1400" dirty="0">
                <a:latin typeface="Verdana" panose="020B0604030504040204" pitchFamily="34" charset="0"/>
                <a:ea typeface="Verdana" panose="020B0604030504040204" pitchFamily="34" charset="0"/>
              </a:rPr>
              <a:t> </a:t>
            </a:r>
            <a:r>
              <a:rPr lang="en-US" sz="1400" b="1" dirty="0">
                <a:latin typeface="Verdana" panose="020B0604030504040204" pitchFamily="34" charset="0"/>
                <a:ea typeface="Verdana" panose="020B0604030504040204" pitchFamily="34" charset="0"/>
              </a:rPr>
              <a:t>please delete this slide before turning in your final project.</a:t>
            </a:r>
          </a:p>
        </p:txBody>
      </p:sp>
    </p:spTree>
    <p:extLst>
      <p:ext uri="{BB962C8B-B14F-4D97-AF65-F5344CB8AC3E}">
        <p14:creationId xmlns:p14="http://schemas.microsoft.com/office/powerpoint/2010/main" val="2577456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MPT_Ad_Campaign_Draf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29E221-DADC-4338-873B-DA697C2A8F1D}"/>
              </a:ext>
            </a:extLst>
          </p:cNvPr>
          <p:cNvSpPr txBox="1"/>
          <p:nvPr userDrawn="1"/>
        </p:nvSpPr>
        <p:spPr>
          <a:xfrm>
            <a:off x="0" y="0"/>
            <a:ext cx="8229599" cy="677108"/>
          </a:xfrm>
          <a:prstGeom prst="rect">
            <a:avLst/>
          </a:prstGeom>
          <a:solidFill>
            <a:srgbClr val="18453B"/>
          </a:solidFill>
        </p:spPr>
        <p:txBody>
          <a:bodyPr wrap="square" rtlCol="0">
            <a:spAutoFit/>
          </a:bodyPr>
          <a:lstStyle/>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PROMPT FOR AD CAMPAIGN DRAFT</a:t>
            </a:r>
          </a:p>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D73813B9-2D3F-4A86-A3AE-EF9675A40ECE}"/>
              </a:ext>
            </a:extLst>
          </p:cNvPr>
          <p:cNvSpPr txBox="1"/>
          <p:nvPr userDrawn="1"/>
        </p:nvSpPr>
        <p:spPr>
          <a:xfrm>
            <a:off x="109728" y="777240"/>
            <a:ext cx="8001000" cy="6794168"/>
          </a:xfrm>
          <a:prstGeom prst="rect">
            <a:avLst/>
          </a:prstGeom>
          <a:noFill/>
        </p:spPr>
        <p:txBody>
          <a:bodyPr wrap="square" rtlCol="0">
            <a:spAutoFit/>
          </a:bodyPr>
          <a:lstStyle/>
          <a:p>
            <a:r>
              <a:rPr lang="en-US" sz="1600" b="1" u="sng" dirty="0">
                <a:latin typeface="Verdana" panose="020B0604030504040204" pitchFamily="34" charset="0"/>
                <a:ea typeface="Verdana" panose="020B0604030504040204" pitchFamily="34" charset="0"/>
              </a:rPr>
              <a:t>Required:</a:t>
            </a:r>
          </a:p>
          <a:p>
            <a:r>
              <a:rPr lang="en-US" sz="1600" dirty="0">
                <a:latin typeface="Verdana" panose="020B0604030504040204" pitchFamily="34" charset="0"/>
                <a:ea typeface="Verdana" panose="020B0604030504040204" pitchFamily="34" charset="0"/>
              </a:rPr>
              <a:t>1. Watch this video on how to create ads on Facebook: </a:t>
            </a:r>
            <a:r>
              <a:rPr lang="en-US" sz="1600" dirty="0">
                <a:latin typeface="Verdana" panose="020B0604030504040204" pitchFamily="34" charset="0"/>
                <a:ea typeface="Verdana" panose="020B0604030504040204" pitchFamily="34" charset="0"/>
                <a:hlinkClick r:id="rId2"/>
              </a:rPr>
              <a:t>https://www.facebook.com/watch/?v=649969411865799</a:t>
            </a:r>
            <a:endParaRPr lang="en-US" sz="1600" dirty="0">
              <a:latin typeface="Verdana" panose="020B0604030504040204" pitchFamily="34" charset="0"/>
              <a:ea typeface="Verdana" panose="020B0604030504040204" pitchFamily="34" charset="0"/>
            </a:endParaRPr>
          </a:p>
          <a:p>
            <a:endParaRPr lang="en-US" sz="1600" b="1" u="sng"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2. For each one of the posts in the previous slide, think about two different ad campaigns you could draft. In the end you’ll have 4 different ads, 2 for each one of the 2 posts.</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3. On the next 4 slides, please explain, </a:t>
            </a:r>
            <a:r>
              <a:rPr lang="en-US" sz="1600" u="sng" dirty="0">
                <a:latin typeface="Verdana" panose="020B0604030504040204" pitchFamily="34" charset="0"/>
                <a:ea typeface="Verdana" panose="020B0604030504040204" pitchFamily="34" charset="0"/>
              </a:rPr>
              <a:t>for each one of the 4 ads you have envisioned (one per slide)</a:t>
            </a:r>
            <a:r>
              <a:rPr lang="en-US" sz="1600" dirty="0">
                <a:latin typeface="Verdana" panose="020B0604030504040204" pitchFamily="34" charset="0"/>
                <a:ea typeface="Verdana" panose="020B0604030504040204" pitchFamily="34" charset="0"/>
              </a:rPr>
              <a:t>:</a:t>
            </a:r>
          </a:p>
          <a:p>
            <a:pPr lvl="1"/>
            <a:endParaRPr lang="en-US" sz="1600" dirty="0">
              <a:latin typeface="Verdana" panose="020B0604030504040204" pitchFamily="34" charset="0"/>
              <a:ea typeface="Verdana" panose="020B0604030504040204" pitchFamily="34" charset="0"/>
            </a:endParaRPr>
          </a:p>
          <a:p>
            <a:pPr marL="800100" lvl="1" indent="-342900">
              <a:buFont typeface="Arial" panose="020B0604020202020204" pitchFamily="34" charset="0"/>
              <a:buChar char="•"/>
            </a:pPr>
            <a:r>
              <a:rPr lang="en-US" sz="1600" b="1" dirty="0">
                <a:latin typeface="Verdana" panose="020B0604030504040204" pitchFamily="34" charset="0"/>
                <a:ea typeface="Verdana" panose="020B0604030504040204" pitchFamily="34" charset="0"/>
              </a:rPr>
              <a:t>What is your objective with this ad </a:t>
            </a:r>
            <a:r>
              <a:rPr lang="en-US" sz="1600" dirty="0">
                <a:latin typeface="Verdana" panose="020B0604030504040204" pitchFamily="34" charset="0"/>
                <a:ea typeface="Verdana" panose="020B0604030504040204" pitchFamily="34" charset="0"/>
              </a:rPr>
              <a:t>(i.e., awareness, consideration, conversion)? </a:t>
            </a:r>
            <a:r>
              <a:rPr lang="en-US" sz="1600" b="1" dirty="0">
                <a:latin typeface="Verdana" panose="020B0604030504040204" pitchFamily="34" charset="0"/>
                <a:ea typeface="Verdana" panose="020B0604030504040204" pitchFamily="34" charset="0"/>
              </a:rPr>
              <a:t>Why?</a:t>
            </a:r>
          </a:p>
          <a:p>
            <a:pPr marL="1257300" lvl="2" indent="-342900">
              <a:spcAft>
                <a:spcPts val="300"/>
              </a:spcAft>
              <a:buFont typeface="Arial" panose="020B0604020202020204" pitchFamily="34" charset="0"/>
              <a:buChar char="•"/>
            </a:pPr>
            <a:r>
              <a:rPr lang="en-US" sz="1600" dirty="0">
                <a:latin typeface="Verdana" panose="020B0604030504040204" pitchFamily="34" charset="0"/>
                <a:ea typeface="Verdana" panose="020B0604030504040204" pitchFamily="34" charset="0"/>
              </a:rPr>
              <a:t>See this link for an overview of objectives: </a:t>
            </a:r>
            <a:r>
              <a:rPr lang="en-US" sz="1600" dirty="0">
                <a:latin typeface="Verdana" panose="020B0604030504040204" pitchFamily="34" charset="0"/>
                <a:ea typeface="Verdana" panose="020B0604030504040204" pitchFamily="34" charset="0"/>
                <a:hlinkClick r:id="rId3"/>
              </a:rPr>
              <a:t>https://www.facebook.com/business/help/1438417719786914?id=802745156580214</a:t>
            </a:r>
            <a:r>
              <a:rPr lang="en-US" sz="1600" dirty="0">
                <a:latin typeface="Verdana" panose="020B0604030504040204" pitchFamily="34" charset="0"/>
                <a:ea typeface="Verdana" panose="020B0604030504040204" pitchFamily="34" charset="0"/>
              </a:rPr>
              <a:t> </a:t>
            </a:r>
          </a:p>
          <a:p>
            <a:pPr marL="800100" lvl="1" indent="-342900">
              <a:spcAft>
                <a:spcPts val="300"/>
              </a:spcAft>
              <a:buFont typeface="Arial" panose="020B0604020202020204" pitchFamily="34" charset="0"/>
              <a:buChar char="•"/>
            </a:pPr>
            <a:r>
              <a:rPr lang="en-US" sz="1600" b="1" dirty="0">
                <a:latin typeface="Verdana" panose="020B0604030504040204" pitchFamily="34" charset="0"/>
                <a:ea typeface="Verdana" panose="020B0604030504040204" pitchFamily="34" charset="0"/>
              </a:rPr>
              <a:t>Who is your target audience?</a:t>
            </a:r>
          </a:p>
          <a:p>
            <a:pPr marL="800100" lvl="1" indent="-342900">
              <a:spcAft>
                <a:spcPts val="300"/>
              </a:spcAft>
              <a:buFont typeface="Arial" panose="020B0604020202020204" pitchFamily="34" charset="0"/>
              <a:buChar char="•"/>
            </a:pPr>
            <a:r>
              <a:rPr lang="en-US" sz="1600" b="1" dirty="0">
                <a:latin typeface="Verdana" panose="020B0604030504040204" pitchFamily="34" charset="0"/>
                <a:ea typeface="Verdana" panose="020B0604030504040204" pitchFamily="34" charset="0"/>
              </a:rPr>
              <a:t>What is your budget?</a:t>
            </a:r>
          </a:p>
          <a:p>
            <a:pPr marL="800100" lvl="1" indent="-342900">
              <a:buFont typeface="Arial" panose="020B0604020202020204" pitchFamily="34" charset="0"/>
              <a:buChar char="•"/>
            </a:pPr>
            <a:r>
              <a:rPr lang="en-US" sz="1600" b="1" dirty="0">
                <a:latin typeface="Verdana" panose="020B0604030504040204" pitchFamily="34" charset="0"/>
                <a:ea typeface="Verdana" panose="020B0604030504040204" pitchFamily="34" charset="0"/>
              </a:rPr>
              <a:t>What is your chosen ad placement </a:t>
            </a:r>
            <a:r>
              <a:rPr lang="en-US" sz="1600" dirty="0">
                <a:latin typeface="Verdana" panose="020B0604030504040204" pitchFamily="34" charset="0"/>
                <a:ea typeface="Verdana" panose="020B0604030504040204" pitchFamily="34" charset="0"/>
              </a:rPr>
              <a:t>(i.e., feed, stories, in-stream, search, messages, in-article, apps)? </a:t>
            </a:r>
            <a:r>
              <a:rPr lang="en-US" sz="1600" b="1" dirty="0">
                <a:latin typeface="Verdana" panose="020B0604030504040204" pitchFamily="34" charset="0"/>
                <a:ea typeface="Verdana" panose="020B0604030504040204" pitchFamily="34" charset="0"/>
              </a:rPr>
              <a:t>Why?</a:t>
            </a:r>
          </a:p>
          <a:p>
            <a:pPr marL="1200150" lvl="2"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See this link for an overview of ad placements: </a:t>
            </a:r>
            <a:r>
              <a:rPr lang="en-US" sz="1600" dirty="0">
                <a:latin typeface="Verdana" panose="020B0604030504040204" pitchFamily="34" charset="0"/>
                <a:ea typeface="Verdana" panose="020B0604030504040204" pitchFamily="34" charset="0"/>
                <a:hlinkClick r:id="rId4"/>
              </a:rPr>
              <a:t>https://www.facebook.com/business/help/407108559393196?id=369787570424415</a:t>
            </a:r>
            <a:endParaRPr lang="en-US" sz="1600" dirty="0">
              <a:latin typeface="Verdana" panose="020B0604030504040204" pitchFamily="34" charset="0"/>
              <a:ea typeface="Verdana" panose="020B0604030504040204" pitchFamily="34" charset="0"/>
            </a:endParaRPr>
          </a:p>
          <a:p>
            <a:pPr lvl="2"/>
            <a:endParaRPr lang="en-US" sz="1600" dirty="0">
              <a:latin typeface="Verdana" panose="020B0604030504040204" pitchFamily="34" charset="0"/>
              <a:ea typeface="Verdana" panose="020B0604030504040204" pitchFamily="34" charset="0"/>
            </a:endParaRPr>
          </a:p>
          <a:p>
            <a:pPr lvl="2"/>
            <a:endParaRPr lang="en-US" sz="1600" dirty="0">
              <a:latin typeface="Verdana" panose="020B0604030504040204" pitchFamily="34" charset="0"/>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u="sng" dirty="0">
                <a:latin typeface="Verdana" panose="020B0604030504040204" pitchFamily="34" charset="0"/>
                <a:ea typeface="Verdana" panose="020B0604030504040204" pitchFamily="34" charset="0"/>
              </a:rPr>
              <a:t>THIS SLIDE IS JUST A PROMPT:</a:t>
            </a:r>
            <a:r>
              <a:rPr lang="en-US" sz="1400" dirty="0">
                <a:latin typeface="Verdana" panose="020B0604030504040204" pitchFamily="34" charset="0"/>
                <a:ea typeface="Verdana" panose="020B0604030504040204" pitchFamily="34" charset="0"/>
              </a:rPr>
              <a:t> </a:t>
            </a:r>
            <a:r>
              <a:rPr lang="en-US" sz="1400" b="1" dirty="0">
                <a:latin typeface="Verdana" panose="020B0604030504040204" pitchFamily="34" charset="0"/>
                <a:ea typeface="Verdana" panose="020B0604030504040204" pitchFamily="34" charset="0"/>
              </a:rPr>
              <a:t>please delete this slide before turning in your final project.</a:t>
            </a:r>
          </a:p>
        </p:txBody>
      </p:sp>
    </p:spTree>
    <p:extLst>
      <p:ext uri="{BB962C8B-B14F-4D97-AF65-F5344CB8AC3E}">
        <p14:creationId xmlns:p14="http://schemas.microsoft.com/office/powerpoint/2010/main" val="251024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MPT_Message_Dra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514AD6-28AC-4C47-A974-B5DB589EEDFA}"/>
              </a:ext>
            </a:extLst>
          </p:cNvPr>
          <p:cNvSpPr/>
          <p:nvPr userDrawn="1"/>
        </p:nvSpPr>
        <p:spPr>
          <a:xfrm>
            <a:off x="109728" y="777240"/>
            <a:ext cx="8001000" cy="7663636"/>
          </a:xfrm>
          <a:prstGeom prst="rect">
            <a:avLst/>
          </a:prstGeom>
        </p:spPr>
        <p:txBody>
          <a:bodyPr wrap="square">
            <a:spAutoFit/>
          </a:bodyPr>
          <a:lstStyle/>
          <a:p>
            <a:r>
              <a:rPr lang="en-US" sz="1600" b="1" u="sng" dirty="0">
                <a:latin typeface="Verdana" panose="020B0604030504040204" pitchFamily="34" charset="0"/>
                <a:ea typeface="Verdana" panose="020B0604030504040204" pitchFamily="34" charset="0"/>
              </a:rPr>
              <a:t>Required:</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en-US" sz="1600" dirty="0">
                <a:latin typeface="Verdana" panose="020B0604030504040204" pitchFamily="34" charset="0"/>
                <a:ea typeface="Verdana" panose="020B0604030504040204" pitchFamily="34" charset="0"/>
              </a:rPr>
              <a:t>On the next slide, draft 2 different messages to your target audience or a prospective fan/follower.</a:t>
            </a:r>
          </a:p>
          <a:p>
            <a:pPr marL="342900" indent="-342900">
              <a:buAutoNum type="arabicPeriod"/>
            </a:pPr>
            <a:endParaRPr lang="en-US" sz="1600"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Ideas for messages:</a:t>
            </a: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Verdana" panose="020B0604030504040204" pitchFamily="34" charset="0"/>
                <a:ea typeface="Verdana" panose="020B0604030504040204" pitchFamily="34" charset="0"/>
              </a:rPr>
              <a:t>event promotion or product launch</a:t>
            </a: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Verdana" panose="020B0604030504040204" pitchFamily="34" charset="0"/>
                <a:ea typeface="Verdana" panose="020B0604030504040204" pitchFamily="34" charset="0"/>
              </a:rPr>
              <a:t>automatic reply when someone sends a message to your page</a:t>
            </a: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Verdana" panose="020B0604030504040204" pitchFamily="34" charset="0"/>
                <a:ea typeface="Verdana" panose="020B0604030504040204" pitchFamily="34" charset="0"/>
              </a:rPr>
              <a:t>welcome message to someone who has just liked your page</a:t>
            </a:r>
          </a:p>
          <a:p>
            <a:pPr marL="1257300" lvl="2" indent="-342900">
              <a:buFont typeface="Arial" panose="020B0604020202020204" pitchFamily="34" charset="0"/>
              <a:buChar char="•"/>
            </a:pPr>
            <a:r>
              <a:rPr lang="en-US" sz="1600" dirty="0">
                <a:latin typeface="Verdana" panose="020B0604030504040204" pitchFamily="34" charset="0"/>
                <a:ea typeface="Verdana" panose="020B0604030504040204" pitchFamily="34" charset="0"/>
              </a:rPr>
              <a:t>information about a product or a product guide</a:t>
            </a:r>
          </a:p>
          <a:p>
            <a:pPr marL="1257300" lvl="2" indent="-342900">
              <a:buFont typeface="Arial" panose="020B0604020202020204" pitchFamily="34" charset="0"/>
              <a:buChar char="•"/>
            </a:pPr>
            <a:r>
              <a:rPr lang="en-US" sz="1600" dirty="0">
                <a:latin typeface="Verdana" panose="020B0604030504040204" pitchFamily="34" charset="0"/>
                <a:ea typeface="Verdana" panose="020B0604030504040204" pitchFamily="34" charset="0"/>
              </a:rPr>
              <a:t>handling customer complains</a:t>
            </a:r>
          </a:p>
          <a:p>
            <a:pPr marL="1257300" lvl="2" indent="-342900">
              <a:buFont typeface="Arial" panose="020B0604020202020204" pitchFamily="34" charset="0"/>
              <a:buChar char="•"/>
            </a:pPr>
            <a:r>
              <a:rPr lang="en-US" sz="1600" dirty="0">
                <a:latin typeface="Verdana" panose="020B0604030504040204" pitchFamily="34" charset="0"/>
                <a:ea typeface="Verdana" panose="020B0604030504040204" pitchFamily="34" charset="0"/>
              </a:rPr>
              <a:t>request for customer feedback</a:t>
            </a:r>
          </a:p>
          <a:p>
            <a:pPr marL="1257300" lvl="2" indent="-342900">
              <a:buFont typeface="Arial" panose="020B0604020202020204" pitchFamily="34" charset="0"/>
              <a:buChar char="•"/>
            </a:pPr>
            <a:r>
              <a:rPr lang="en-US" sz="1600" dirty="0">
                <a:latin typeface="Verdana" panose="020B0604030504040204" pitchFamily="34" charset="0"/>
                <a:ea typeface="Verdana" panose="020B0604030504040204" pitchFamily="34" charset="0"/>
              </a:rPr>
              <a:t>referral program invitation</a:t>
            </a:r>
          </a:p>
          <a:p>
            <a:pPr marL="1257300" lvl="2" indent="-342900">
              <a:buFont typeface="Arial" panose="020B0604020202020204" pitchFamily="34" charset="0"/>
              <a:buChar char="•"/>
            </a:pPr>
            <a:r>
              <a:rPr lang="en-US" sz="1600" dirty="0">
                <a:latin typeface="Verdana" panose="020B0604030504040204" pitchFamily="34" charset="0"/>
                <a:ea typeface="Verdana" panose="020B0604030504040204" pitchFamily="34" charset="0"/>
              </a:rPr>
              <a:t>special occasion offers (birthdays, holidays, etc.)</a:t>
            </a:r>
          </a:p>
          <a:p>
            <a:pPr marL="1257300" lvl="2" indent="-342900">
              <a:buFont typeface="Arial" panose="020B0604020202020204" pitchFamily="34" charset="0"/>
              <a:buChar char="•"/>
            </a:pPr>
            <a:r>
              <a:rPr lang="en-US" sz="1600" dirty="0">
                <a:latin typeface="Verdana" panose="020B0604030504040204" pitchFamily="34" charset="0"/>
                <a:ea typeface="Verdana" panose="020B0604030504040204" pitchFamily="34" charset="0"/>
              </a:rPr>
              <a:t>sales announcements</a:t>
            </a:r>
          </a:p>
          <a:p>
            <a:pPr marL="1257300" lvl="2" indent="-342900">
              <a:buFont typeface="Arial" panose="020B0604020202020204" pitchFamily="34" charset="0"/>
              <a:buChar char="•"/>
            </a:pPr>
            <a:r>
              <a:rPr lang="en-US" sz="1600" dirty="0">
                <a:latin typeface="Verdana" panose="020B0604030504040204" pitchFamily="34" charset="0"/>
                <a:ea typeface="Verdana" panose="020B0604030504040204" pitchFamily="34" charset="0"/>
              </a:rPr>
              <a:t>etc...</a:t>
            </a:r>
          </a:p>
          <a:p>
            <a:endParaRPr lang="en-US" sz="1600" dirty="0">
              <a:latin typeface="Verdana" panose="020B0604030504040204" pitchFamily="34" charset="0"/>
              <a:ea typeface="Verdana" panose="020B0604030504040204" pitchFamily="34" charset="0"/>
            </a:endParaRPr>
          </a:p>
          <a:p>
            <a:endParaRPr lang="en-US" sz="1600" dirty="0">
              <a:latin typeface="Verdana" panose="020B0604030504040204" pitchFamily="34" charset="0"/>
              <a:ea typeface="Verdana" panose="020B0604030504040204" pitchFamily="34" charset="0"/>
            </a:endParaRPr>
          </a:p>
          <a:p>
            <a:endParaRPr lang="en-US" sz="1600" dirty="0">
              <a:latin typeface="Verdana" panose="020B0604030504040204" pitchFamily="34" charset="0"/>
              <a:ea typeface="Verdana" panose="020B0604030504040204" pitchFamily="34" charset="0"/>
            </a:endParaRPr>
          </a:p>
          <a:p>
            <a:endParaRPr lang="en-US" sz="1600" dirty="0">
              <a:latin typeface="Verdana" panose="020B0604030504040204" pitchFamily="34" charset="0"/>
              <a:ea typeface="Verdana" panose="020B0604030504040204" pitchFamily="34" charset="0"/>
            </a:endParaRPr>
          </a:p>
          <a:p>
            <a:endParaRPr lang="en-US" sz="1600" dirty="0">
              <a:latin typeface="Verdana" panose="020B0604030504040204" pitchFamily="34" charset="0"/>
              <a:ea typeface="Verdana" panose="020B0604030504040204" pitchFamily="34" charset="0"/>
            </a:endParaRPr>
          </a:p>
          <a:p>
            <a:endParaRPr lang="en-US" sz="1600" dirty="0">
              <a:latin typeface="Verdana" panose="020B0604030504040204" pitchFamily="34" charset="0"/>
              <a:ea typeface="Verdana" panose="020B0604030504040204" pitchFamily="34" charset="0"/>
            </a:endParaRPr>
          </a:p>
          <a:p>
            <a:endParaRPr lang="en-US" sz="1600" dirty="0">
              <a:latin typeface="Verdana" panose="020B0604030504040204" pitchFamily="34" charset="0"/>
              <a:ea typeface="Verdana" panose="020B0604030504040204" pitchFamily="34" charset="0"/>
            </a:endParaRPr>
          </a:p>
          <a:p>
            <a:endParaRPr lang="en-US" sz="1600" dirty="0">
              <a:latin typeface="Verdana" panose="020B0604030504040204" pitchFamily="34" charset="0"/>
              <a:ea typeface="Verdana" panose="020B0604030504040204" pitchFamily="34" charset="0"/>
            </a:endParaRPr>
          </a:p>
          <a:p>
            <a:endParaRPr lang="en-US" sz="1600" dirty="0">
              <a:latin typeface="Verdana" panose="020B0604030504040204" pitchFamily="34" charset="0"/>
              <a:ea typeface="Verdana" panose="020B0604030504040204" pitchFamily="34" charset="0"/>
            </a:endParaRPr>
          </a:p>
          <a:p>
            <a:endParaRPr lang="en-US" sz="1600" dirty="0">
              <a:latin typeface="Verdana" panose="020B0604030504040204" pitchFamily="34" charset="0"/>
              <a:ea typeface="Verdana" panose="020B0604030504040204" pitchFamily="34" charset="0"/>
            </a:endParaRPr>
          </a:p>
          <a:p>
            <a:endParaRPr lang="en-US" sz="1600" dirty="0">
              <a:latin typeface="Verdana" panose="020B0604030504040204" pitchFamily="34" charset="0"/>
              <a:ea typeface="Verdana" panose="020B0604030504040204" pitchFamily="34" charset="0"/>
            </a:endParaRPr>
          </a:p>
          <a:p>
            <a:endParaRPr lang="en-US" sz="1600" dirty="0">
              <a:latin typeface="Verdana" panose="020B0604030504040204" pitchFamily="34" charset="0"/>
              <a:ea typeface="Verdana" panose="020B0604030504040204" pitchFamily="34" charset="0"/>
            </a:endParaRPr>
          </a:p>
          <a:p>
            <a:endParaRPr lang="en-US" sz="1600" dirty="0">
              <a:latin typeface="Verdana" panose="020B0604030504040204" pitchFamily="34" charset="0"/>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u="sng" dirty="0">
                <a:latin typeface="Verdana" panose="020B0604030504040204" pitchFamily="34" charset="0"/>
                <a:ea typeface="Verdana" panose="020B0604030504040204" pitchFamily="34" charset="0"/>
              </a:rPr>
              <a:t>THIS SLIDE IS JUST A PROMPT:</a:t>
            </a:r>
            <a:r>
              <a:rPr lang="en-US" sz="1400" dirty="0">
                <a:latin typeface="Verdana" panose="020B0604030504040204" pitchFamily="34" charset="0"/>
                <a:ea typeface="Verdana" panose="020B0604030504040204" pitchFamily="34" charset="0"/>
              </a:rPr>
              <a:t> </a:t>
            </a:r>
            <a:r>
              <a:rPr lang="en-US" sz="1400" b="1" dirty="0">
                <a:latin typeface="Verdana" panose="020B0604030504040204" pitchFamily="34" charset="0"/>
                <a:ea typeface="Verdana" panose="020B0604030504040204" pitchFamily="34" charset="0"/>
              </a:rPr>
              <a:t>please delete this slide before turning in your final project.</a:t>
            </a:r>
          </a:p>
        </p:txBody>
      </p:sp>
      <p:pic>
        <p:nvPicPr>
          <p:cNvPr id="4" name="Picture 3">
            <a:extLst>
              <a:ext uri="{FF2B5EF4-FFF2-40B4-BE49-F238E27FC236}">
                <a16:creationId xmlns:a16="http://schemas.microsoft.com/office/drawing/2014/main" id="{5F0A42DA-D7FC-4E7B-98B4-A95109D54291}"/>
              </a:ext>
            </a:extLst>
          </p:cNvPr>
          <p:cNvPicPr>
            <a:picLocks noChangeAspect="1"/>
          </p:cNvPicPr>
          <p:nvPr userDrawn="1"/>
        </p:nvPicPr>
        <p:blipFill rotWithShape="1">
          <a:blip r:embed="rId2"/>
          <a:srcRect t="1040"/>
          <a:stretch/>
        </p:blipFill>
        <p:spPr>
          <a:xfrm>
            <a:off x="449646" y="4515221"/>
            <a:ext cx="5537485" cy="2928486"/>
          </a:xfrm>
          <a:prstGeom prst="rect">
            <a:avLst/>
          </a:prstGeom>
        </p:spPr>
      </p:pic>
      <p:sp>
        <p:nvSpPr>
          <p:cNvPr id="7" name="TextBox 6">
            <a:extLst>
              <a:ext uri="{FF2B5EF4-FFF2-40B4-BE49-F238E27FC236}">
                <a16:creationId xmlns:a16="http://schemas.microsoft.com/office/drawing/2014/main" id="{A629E221-DADC-4338-873B-DA697C2A8F1D}"/>
              </a:ext>
            </a:extLst>
          </p:cNvPr>
          <p:cNvSpPr txBox="1"/>
          <p:nvPr userDrawn="1"/>
        </p:nvSpPr>
        <p:spPr>
          <a:xfrm>
            <a:off x="0" y="0"/>
            <a:ext cx="8229599" cy="677108"/>
          </a:xfrm>
          <a:prstGeom prst="rect">
            <a:avLst/>
          </a:prstGeom>
          <a:solidFill>
            <a:srgbClr val="18453B"/>
          </a:solidFill>
        </p:spPr>
        <p:txBody>
          <a:bodyPr wrap="square" rtlCol="0">
            <a:spAutoFit/>
          </a:bodyPr>
          <a:lstStyle/>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PROMPT FOR MESSAGE DRAFT</a:t>
            </a:r>
          </a:p>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D7F2F899-3985-4FC5-A6A8-07D392D4A0AB}"/>
              </a:ext>
            </a:extLst>
          </p:cNvPr>
          <p:cNvSpPr/>
          <p:nvPr userDrawn="1"/>
        </p:nvSpPr>
        <p:spPr>
          <a:xfrm>
            <a:off x="6112674" y="6174247"/>
            <a:ext cx="1541736" cy="369332"/>
          </a:xfrm>
          <a:prstGeom prst="rect">
            <a:avLst/>
          </a:prstGeom>
        </p:spPr>
        <p:txBody>
          <a:bodyPr wrap="square">
            <a:spAutoFit/>
          </a:bodyPr>
          <a:lstStyle/>
          <a:p>
            <a:pPr marL="0" indent="0">
              <a:buFont typeface="+mj-lt"/>
              <a:buNone/>
            </a:pPr>
            <a:r>
              <a:rPr lang="en-US" sz="1800" b="1" dirty="0">
                <a:latin typeface="Verdana" panose="020B0604030504040204" pitchFamily="34" charset="0"/>
                <a:ea typeface="Verdana" panose="020B0604030504040204" pitchFamily="34" charset="0"/>
              </a:rPr>
              <a:t>EXAMPLE</a:t>
            </a:r>
          </a:p>
        </p:txBody>
      </p:sp>
      <p:pic>
        <p:nvPicPr>
          <p:cNvPr id="8" name="Picture 7">
            <a:extLst>
              <a:ext uri="{FF2B5EF4-FFF2-40B4-BE49-F238E27FC236}">
                <a16:creationId xmlns:a16="http://schemas.microsoft.com/office/drawing/2014/main" id="{F6B26A24-50EC-4AC9-A9FF-BFDF6EC3404C}"/>
              </a:ext>
            </a:extLst>
          </p:cNvPr>
          <p:cNvPicPr>
            <a:picLocks noChangeAspect="1"/>
          </p:cNvPicPr>
          <p:nvPr userDrawn="1"/>
        </p:nvPicPr>
        <p:blipFill>
          <a:blip r:embed="rId3"/>
          <a:stretch>
            <a:fillRect/>
          </a:stretch>
        </p:blipFill>
        <p:spPr>
          <a:xfrm>
            <a:off x="2610494" y="6778311"/>
            <a:ext cx="5169460" cy="677108"/>
          </a:xfrm>
          <a:prstGeom prst="rect">
            <a:avLst/>
          </a:prstGeom>
          <a:ln w="6350">
            <a:solidFill>
              <a:schemeClr val="bg2">
                <a:lumMod val="90000"/>
              </a:schemeClr>
            </a:solidFill>
          </a:ln>
        </p:spPr>
      </p:pic>
    </p:spTree>
    <p:extLst>
      <p:ext uri="{BB962C8B-B14F-4D97-AF65-F5344CB8AC3E}">
        <p14:creationId xmlns:p14="http://schemas.microsoft.com/office/powerpoint/2010/main" val="934892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MPT_Email_Campaign_Draf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29E221-DADC-4338-873B-DA697C2A8F1D}"/>
              </a:ext>
            </a:extLst>
          </p:cNvPr>
          <p:cNvSpPr txBox="1"/>
          <p:nvPr userDrawn="1"/>
        </p:nvSpPr>
        <p:spPr>
          <a:xfrm>
            <a:off x="0" y="0"/>
            <a:ext cx="8229599" cy="677108"/>
          </a:xfrm>
          <a:prstGeom prst="rect">
            <a:avLst/>
          </a:prstGeom>
          <a:solidFill>
            <a:srgbClr val="18453B"/>
          </a:solidFill>
        </p:spPr>
        <p:txBody>
          <a:bodyPr wrap="square" rtlCol="0">
            <a:spAutoFit/>
          </a:bodyPr>
          <a:lstStyle/>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PROMPT FOR EMAIL CAMPAIGN DRAFT</a:t>
            </a:r>
          </a:p>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2ECBA68A-46C7-4D23-9CF0-98E377ABA4D7}"/>
              </a:ext>
            </a:extLst>
          </p:cNvPr>
          <p:cNvSpPr txBox="1"/>
          <p:nvPr userDrawn="1"/>
        </p:nvSpPr>
        <p:spPr>
          <a:xfrm>
            <a:off x="109727" y="777240"/>
            <a:ext cx="8001000" cy="7417415"/>
          </a:xfrm>
          <a:prstGeom prst="rect">
            <a:avLst/>
          </a:prstGeom>
          <a:noFill/>
        </p:spPr>
        <p:txBody>
          <a:bodyPr wrap="square" rtlCol="0">
            <a:spAutoFit/>
          </a:bodyPr>
          <a:lstStyle/>
          <a:p>
            <a:r>
              <a:rPr lang="en-US" sz="1600" b="1" u="sng" dirty="0">
                <a:latin typeface="Verdana" panose="020B0604030504040204" pitchFamily="34" charset="0"/>
                <a:ea typeface="Verdana" panose="020B0604030504040204" pitchFamily="34" charset="0"/>
              </a:rPr>
              <a:t>Required:</a:t>
            </a:r>
          </a:p>
          <a:p>
            <a:pPr marL="342900" lvl="0" indent="-342900">
              <a:buAutoNum type="arabicPeriod"/>
            </a:pPr>
            <a:r>
              <a:rPr lang="en-US" sz="1600" dirty="0">
                <a:latin typeface="Verdana" panose="020B0604030504040204" pitchFamily="34" charset="0"/>
                <a:ea typeface="Verdana" panose="020B0604030504040204" pitchFamily="34" charset="0"/>
              </a:rPr>
              <a:t>Create a free account on MailChimp: </a:t>
            </a:r>
            <a:r>
              <a:rPr lang="en-US" sz="1600" dirty="0">
                <a:latin typeface="Verdana" panose="020B0604030504040204" pitchFamily="34" charset="0"/>
                <a:ea typeface="Verdana" panose="020B0604030504040204" pitchFamily="34" charset="0"/>
                <a:hlinkClick r:id="rId2"/>
              </a:rPr>
              <a:t>https://mailchimp.com/</a:t>
            </a:r>
            <a:endParaRPr lang="en-US" sz="1600" dirty="0">
              <a:latin typeface="Verdana" panose="020B0604030504040204" pitchFamily="34" charset="0"/>
              <a:ea typeface="Verdana" panose="020B0604030504040204" pitchFamily="34" charset="0"/>
            </a:endParaRPr>
          </a:p>
          <a:p>
            <a:pPr marL="342900" lvl="0" indent="-342900">
              <a:buAutoNum type="arabicPeriod"/>
            </a:pPr>
            <a:endParaRPr lang="en-US" sz="1600" dirty="0">
              <a:latin typeface="Verdana" panose="020B0604030504040204" pitchFamily="34" charset="0"/>
              <a:ea typeface="Verdana" panose="020B0604030504040204" pitchFamily="34" charset="0"/>
            </a:endParaRPr>
          </a:p>
          <a:p>
            <a:pPr lvl="0"/>
            <a:r>
              <a:rPr lang="en-US" sz="1600" dirty="0">
                <a:latin typeface="Verdana" panose="020B0604030504040204" pitchFamily="34" charset="0"/>
                <a:ea typeface="Verdana" panose="020B0604030504040204" pitchFamily="34" charset="0"/>
              </a:rPr>
              <a:t>2. Design 2 email campaigns intended to convince your target audience of your product/service benefits, thereby persuading them to purchase from you.</a:t>
            </a:r>
          </a:p>
          <a:p>
            <a:pPr lvl="0"/>
            <a:endParaRPr lang="en-US" sz="1600"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You do not need to import contacts, but you are welcome to test the import of a small database (.csv) of records, as it would help you understand the process.</a:t>
            </a:r>
          </a:p>
          <a:p>
            <a:pPr marL="742950" lvl="1" indent="-285750">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When using URLs, make sure to use bit.ly and take advantage of the shorter/personalized URL feature</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latin typeface="Verdana" panose="020B0604030504040204" pitchFamily="34" charset="0"/>
              <a:ea typeface="Verdana" panose="020B0604030504040204" pitchFamily="34" charset="0"/>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latin typeface="Verdana" panose="020B0604030504040204" pitchFamily="34" charset="0"/>
              <a:ea typeface="Verdana" panose="020B0604030504040204" pitchFamily="34" charset="0"/>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latin typeface="Verdana" panose="020B0604030504040204" pitchFamily="34" charset="0"/>
              <a:ea typeface="Verdana" panose="020B0604030504040204" pitchFamily="34" charset="0"/>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latin typeface="Verdana" panose="020B0604030504040204" pitchFamily="34" charset="0"/>
              <a:ea typeface="Verdana" panose="020B0604030504040204" pitchFamily="34" charset="0"/>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latin typeface="Verdana" panose="020B0604030504040204" pitchFamily="34" charset="0"/>
              <a:ea typeface="Verdana" panose="020B0604030504040204" pitchFamily="34" charset="0"/>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latin typeface="Verdana" panose="020B0604030504040204" pitchFamily="34" charset="0"/>
              <a:ea typeface="Verdana" panose="020B0604030504040204" pitchFamily="34" charset="0"/>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latin typeface="Verdana" panose="020B0604030504040204" pitchFamily="34" charset="0"/>
              <a:ea typeface="Verdana" panose="020B0604030504040204" pitchFamily="34" charset="0"/>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latin typeface="Verdana" panose="020B0604030504040204" pitchFamily="34" charset="0"/>
              <a:ea typeface="Verdana" panose="020B0604030504040204" pitchFamily="34" charset="0"/>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latin typeface="Verdana" panose="020B0604030504040204" pitchFamily="34" charset="0"/>
              <a:ea typeface="Verdana" panose="020B0604030504040204" pitchFamily="34" charset="0"/>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latin typeface="Verdana" panose="020B0604030504040204" pitchFamily="34" charset="0"/>
              <a:ea typeface="Verdana" panose="020B0604030504040204" pitchFamily="34" charset="0"/>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latin typeface="Verdana" panose="020B0604030504040204" pitchFamily="34" charset="0"/>
              <a:ea typeface="Verdana" panose="020B0604030504040204" pitchFamily="34" charset="0"/>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latin typeface="Verdana" panose="020B0604030504040204" pitchFamily="34" charset="0"/>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i="1" dirty="0">
                <a:latin typeface="Verdana" panose="020B0604030504040204" pitchFamily="34" charset="0"/>
                <a:ea typeface="Verdana" panose="020B0604030504040204" pitchFamily="34" charset="0"/>
              </a:rPr>
              <a:t>Use the next slide and as many slides as you need to showcase your email campaigns (tip: duplicate the next slide or do New Slide &gt; “Email_Campaign_Draft”).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i="1" dirty="0">
              <a:latin typeface="Verdana" panose="020B0604030504040204" pitchFamily="34" charset="0"/>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u="sng" dirty="0">
                <a:latin typeface="Verdana" panose="020B0604030504040204" pitchFamily="34" charset="0"/>
                <a:ea typeface="Verdana" panose="020B0604030504040204" pitchFamily="34" charset="0"/>
              </a:rPr>
              <a:t>THIS SLIDE IS JUST A PROMPT:</a:t>
            </a:r>
            <a:r>
              <a:rPr lang="en-US" sz="1400" dirty="0">
                <a:latin typeface="Verdana" panose="020B0604030504040204" pitchFamily="34" charset="0"/>
                <a:ea typeface="Verdana" panose="020B0604030504040204" pitchFamily="34" charset="0"/>
              </a:rPr>
              <a:t> </a:t>
            </a:r>
            <a:r>
              <a:rPr lang="en-US" sz="1400" b="1" dirty="0">
                <a:latin typeface="Verdana" panose="020B0604030504040204" pitchFamily="34" charset="0"/>
                <a:ea typeface="Verdana" panose="020B0604030504040204" pitchFamily="34" charset="0"/>
              </a:rPr>
              <a:t>please delete this slide before turning in your final project.</a:t>
            </a:r>
            <a:endParaRPr lang="en-US" sz="1400" dirty="0">
              <a:latin typeface="Verdana" panose="020B0604030504040204" pitchFamily="34" charset="0"/>
              <a:ea typeface="Verdana" panose="020B0604030504040204" pitchFamily="34" charset="0"/>
            </a:endParaRPr>
          </a:p>
        </p:txBody>
      </p:sp>
      <p:pic>
        <p:nvPicPr>
          <p:cNvPr id="2" name="Picture 1">
            <a:extLst>
              <a:ext uri="{FF2B5EF4-FFF2-40B4-BE49-F238E27FC236}">
                <a16:creationId xmlns:a16="http://schemas.microsoft.com/office/drawing/2014/main" id="{665C5296-B3B7-4A29-8405-EEC3B3ACBC73}"/>
              </a:ext>
            </a:extLst>
          </p:cNvPr>
          <p:cNvPicPr>
            <a:picLocks noChangeAspect="1"/>
          </p:cNvPicPr>
          <p:nvPr userDrawn="1"/>
        </p:nvPicPr>
        <p:blipFill>
          <a:blip r:embed="rId3"/>
          <a:stretch>
            <a:fillRect/>
          </a:stretch>
        </p:blipFill>
        <p:spPr>
          <a:xfrm>
            <a:off x="1021239" y="4114800"/>
            <a:ext cx="5969108" cy="2583912"/>
          </a:xfrm>
          <a:prstGeom prst="rect">
            <a:avLst/>
          </a:prstGeom>
        </p:spPr>
      </p:pic>
      <p:sp>
        <p:nvSpPr>
          <p:cNvPr id="5" name="Rectangle 4">
            <a:extLst>
              <a:ext uri="{FF2B5EF4-FFF2-40B4-BE49-F238E27FC236}">
                <a16:creationId xmlns:a16="http://schemas.microsoft.com/office/drawing/2014/main" id="{40D6FC34-5F96-49EC-BB73-EE44AD500915}"/>
              </a:ext>
            </a:extLst>
          </p:cNvPr>
          <p:cNvSpPr/>
          <p:nvPr userDrawn="1"/>
        </p:nvSpPr>
        <p:spPr>
          <a:xfrm>
            <a:off x="4786876" y="6429512"/>
            <a:ext cx="1541736" cy="369332"/>
          </a:xfrm>
          <a:prstGeom prst="rect">
            <a:avLst/>
          </a:prstGeom>
        </p:spPr>
        <p:txBody>
          <a:bodyPr wrap="square">
            <a:spAutoFit/>
          </a:bodyPr>
          <a:lstStyle/>
          <a:p>
            <a:pPr marL="0" indent="0">
              <a:buFont typeface="+mj-lt"/>
              <a:buNone/>
            </a:pPr>
            <a:r>
              <a:rPr lang="en-US" sz="1800" b="1" dirty="0">
                <a:latin typeface="Verdana" panose="020B0604030504040204" pitchFamily="34" charset="0"/>
                <a:ea typeface="Verdana" panose="020B0604030504040204" pitchFamily="34" charset="0"/>
              </a:rPr>
              <a:t>EXAMPLES</a:t>
            </a:r>
          </a:p>
        </p:txBody>
      </p:sp>
    </p:spTree>
    <p:extLst>
      <p:ext uri="{BB962C8B-B14F-4D97-AF65-F5344CB8AC3E}">
        <p14:creationId xmlns:p14="http://schemas.microsoft.com/office/powerpoint/2010/main" val="1678775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MPT_2nd_SM_Simple_MockUp">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29E221-DADC-4338-873B-DA697C2A8F1D}"/>
              </a:ext>
            </a:extLst>
          </p:cNvPr>
          <p:cNvSpPr txBox="1"/>
          <p:nvPr userDrawn="1"/>
        </p:nvSpPr>
        <p:spPr>
          <a:xfrm>
            <a:off x="0" y="0"/>
            <a:ext cx="8229599" cy="677108"/>
          </a:xfrm>
          <a:prstGeom prst="rect">
            <a:avLst/>
          </a:prstGeom>
          <a:solidFill>
            <a:srgbClr val="18453B"/>
          </a:solidFill>
        </p:spPr>
        <p:txBody>
          <a:bodyPr wrap="square" rtlCol="0">
            <a:spAutoFit/>
          </a:bodyPr>
          <a:lstStyle/>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PROMPT FOR SECOND SOCIAL MEDIA: SIMPLE MOCK-UP</a:t>
            </a:r>
          </a:p>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D157E35E-BE3B-462B-9976-627D161440F7}"/>
              </a:ext>
            </a:extLst>
          </p:cNvPr>
          <p:cNvSpPr txBox="1"/>
          <p:nvPr userDrawn="1"/>
        </p:nvSpPr>
        <p:spPr>
          <a:xfrm>
            <a:off x="109727" y="777240"/>
            <a:ext cx="8001000" cy="7448193"/>
          </a:xfrm>
          <a:prstGeom prst="rect">
            <a:avLst/>
          </a:prstGeom>
          <a:noFill/>
        </p:spPr>
        <p:txBody>
          <a:bodyPr wrap="square" rtlCol="0">
            <a:spAutoFit/>
          </a:bodyPr>
          <a:lstStyle/>
          <a:p>
            <a:r>
              <a:rPr lang="en-US" sz="1600" b="1" u="sng" dirty="0">
                <a:latin typeface="Verdana" panose="020B0604030504040204" pitchFamily="34" charset="0"/>
                <a:ea typeface="Verdana" panose="020B0604030504040204" pitchFamily="34" charset="0"/>
              </a:rPr>
              <a:t>Required:</a:t>
            </a:r>
            <a:endParaRPr lang="en-US" sz="1600" u="sng" dirty="0">
              <a:latin typeface="Verdana" panose="020B0604030504040204" pitchFamily="34" charset="0"/>
              <a:ea typeface="Verdana" panose="020B0604030504040204" pitchFamily="34" charset="0"/>
            </a:endParaRPr>
          </a:p>
          <a:p>
            <a:pPr lvl="0"/>
            <a:r>
              <a:rPr lang="en-US" sz="1600" dirty="0">
                <a:latin typeface="Verdana" panose="020B0604030504040204" pitchFamily="34" charset="0"/>
                <a:ea typeface="Verdana" panose="020B0604030504040204" pitchFamily="34" charset="0"/>
              </a:rPr>
              <a:t>1. Create a mock-up profile for your fake business (similar to what was done for Facebook) but on a different social media platform (e.g., Twitter, Instagram,  LinkedIn, Pinterest, WeChat, Weibo, etc.)</a:t>
            </a:r>
          </a:p>
          <a:p>
            <a:pPr lvl="0"/>
            <a:endParaRPr lang="en-US" sz="1600" dirty="0">
              <a:latin typeface="Verdana" panose="020B0604030504040204" pitchFamily="34" charset="0"/>
              <a:ea typeface="Verdana" panose="020B0604030504040204" pitchFamily="34" charset="0"/>
            </a:endParaRPr>
          </a:p>
          <a:p>
            <a:pPr marL="0" lvl="0" indent="0">
              <a:buFont typeface="Arial" panose="020B0604020202020204" pitchFamily="34" charset="0"/>
              <a:buNone/>
            </a:pPr>
            <a:r>
              <a:rPr lang="en-US" sz="1600" dirty="0">
                <a:latin typeface="Verdana" panose="020B0604030504040204" pitchFamily="34" charset="0"/>
                <a:ea typeface="Verdana" panose="020B0604030504040204" pitchFamily="34" charset="0"/>
              </a:rPr>
              <a:t>2. Create 2 posts mock-ups (similar to what was done for Facebook, but no post analysis needed).</a:t>
            </a:r>
          </a:p>
          <a:p>
            <a:pPr marL="0" lvl="0" indent="0">
              <a:buFont typeface="Arial" panose="020B0604020202020204" pitchFamily="34" charset="0"/>
              <a:buNone/>
            </a:pPr>
            <a:endParaRPr lang="en-US" sz="1600" dirty="0">
              <a:latin typeface="Verdana" panose="020B0604030504040204" pitchFamily="34" charset="0"/>
              <a:ea typeface="Verdana" panose="020B0604030504040204" pitchFamily="34" charset="0"/>
            </a:endParaRPr>
          </a:p>
          <a:p>
            <a:pPr marL="0" lvl="0" indent="0">
              <a:buFont typeface="Arial" panose="020B0604020202020204" pitchFamily="34" charset="0"/>
              <a:buNone/>
            </a:pPr>
            <a:endParaRPr lang="en-US" sz="1600" dirty="0">
              <a:latin typeface="Verdana" panose="020B0604030504040204" pitchFamily="34" charset="0"/>
              <a:ea typeface="Verdana" panose="020B0604030504040204" pitchFamily="34" charset="0"/>
            </a:endParaRPr>
          </a:p>
          <a:p>
            <a:pPr marL="0" lvl="0" indent="0">
              <a:buFont typeface="Arial" panose="020B0604020202020204" pitchFamily="34" charset="0"/>
              <a:buNone/>
            </a:pPr>
            <a:endParaRPr lang="en-US" sz="1600" dirty="0">
              <a:latin typeface="Verdana" panose="020B0604030504040204" pitchFamily="34" charset="0"/>
              <a:ea typeface="Verdana" panose="020B0604030504040204" pitchFamily="34" charset="0"/>
            </a:endParaRPr>
          </a:p>
          <a:p>
            <a:pPr marL="0" lvl="0" indent="0">
              <a:buFont typeface="Arial" panose="020B0604020202020204" pitchFamily="34" charset="0"/>
              <a:buNone/>
            </a:pPr>
            <a:endParaRPr lang="en-US" sz="1600" dirty="0">
              <a:latin typeface="Verdana" panose="020B0604030504040204" pitchFamily="34" charset="0"/>
              <a:ea typeface="Verdana" panose="020B0604030504040204" pitchFamily="34" charset="0"/>
            </a:endParaRPr>
          </a:p>
          <a:p>
            <a:pPr marL="0" lvl="0" indent="0">
              <a:buFont typeface="Arial" panose="020B0604020202020204" pitchFamily="34" charset="0"/>
              <a:buNone/>
            </a:pPr>
            <a:endParaRPr lang="en-US" sz="1600" dirty="0">
              <a:latin typeface="Verdana" panose="020B0604030504040204" pitchFamily="34" charset="0"/>
              <a:ea typeface="Verdana" panose="020B0604030504040204" pitchFamily="34" charset="0"/>
            </a:endParaRPr>
          </a:p>
          <a:p>
            <a:pPr marL="0" lvl="0" indent="0">
              <a:buFont typeface="Arial" panose="020B0604020202020204" pitchFamily="34" charset="0"/>
              <a:buNone/>
            </a:pPr>
            <a:endParaRPr lang="en-US" sz="1600" dirty="0">
              <a:latin typeface="Verdana" panose="020B0604030504040204" pitchFamily="34" charset="0"/>
              <a:ea typeface="Verdana" panose="020B0604030504040204" pitchFamily="34" charset="0"/>
            </a:endParaRPr>
          </a:p>
          <a:p>
            <a:pPr marL="0" lvl="0" indent="0">
              <a:buFont typeface="Arial" panose="020B0604020202020204" pitchFamily="34" charset="0"/>
              <a:buNone/>
            </a:pPr>
            <a:endParaRPr lang="en-US" sz="1600" dirty="0">
              <a:latin typeface="Verdana" panose="020B0604030504040204" pitchFamily="34" charset="0"/>
              <a:ea typeface="Verdana" panose="020B0604030504040204" pitchFamily="34" charset="0"/>
            </a:endParaRPr>
          </a:p>
          <a:p>
            <a:pPr marL="0" lvl="0" indent="0">
              <a:buFont typeface="Arial" panose="020B0604020202020204" pitchFamily="34" charset="0"/>
              <a:buNone/>
            </a:pPr>
            <a:endParaRPr lang="en-US" sz="1600" dirty="0">
              <a:latin typeface="Verdana" panose="020B0604030504040204" pitchFamily="34" charset="0"/>
              <a:ea typeface="Verdana" panose="020B0604030504040204" pitchFamily="34" charset="0"/>
            </a:endParaRPr>
          </a:p>
          <a:p>
            <a:pPr marL="0" lvl="0" indent="0">
              <a:buFont typeface="Arial" panose="020B0604020202020204" pitchFamily="34" charset="0"/>
              <a:buNone/>
            </a:pPr>
            <a:endParaRPr lang="en-US" sz="1600" dirty="0">
              <a:latin typeface="Verdana" panose="020B0604030504040204" pitchFamily="34" charset="0"/>
              <a:ea typeface="Verdana" panose="020B0604030504040204" pitchFamily="34" charset="0"/>
            </a:endParaRPr>
          </a:p>
          <a:p>
            <a:pPr marL="0" lvl="0" indent="0">
              <a:buFont typeface="Arial" panose="020B0604020202020204" pitchFamily="34" charset="0"/>
              <a:buNone/>
            </a:pPr>
            <a:endParaRPr lang="en-US" sz="1600" dirty="0">
              <a:latin typeface="Verdana" panose="020B0604030504040204" pitchFamily="34" charset="0"/>
              <a:ea typeface="Verdana" panose="020B0604030504040204" pitchFamily="34" charset="0"/>
            </a:endParaRPr>
          </a:p>
          <a:p>
            <a:pPr marL="0" lvl="0" indent="0">
              <a:buFont typeface="Arial" panose="020B0604020202020204" pitchFamily="34" charset="0"/>
              <a:buNone/>
            </a:pPr>
            <a:endParaRPr lang="en-US" sz="1600" dirty="0">
              <a:latin typeface="Verdana" panose="020B0604030504040204" pitchFamily="34" charset="0"/>
              <a:ea typeface="Verdana" panose="020B0604030504040204" pitchFamily="34" charset="0"/>
            </a:endParaRPr>
          </a:p>
          <a:p>
            <a:pPr marL="0" lvl="0" indent="0">
              <a:buFont typeface="Arial" panose="020B0604020202020204" pitchFamily="34" charset="0"/>
              <a:buNone/>
            </a:pPr>
            <a:endParaRPr lang="en-US" sz="1600" dirty="0">
              <a:latin typeface="Verdana" panose="020B0604030504040204" pitchFamily="34" charset="0"/>
              <a:ea typeface="Verdana" panose="020B0604030504040204" pitchFamily="34" charset="0"/>
            </a:endParaRPr>
          </a:p>
          <a:p>
            <a:pPr marL="0" lvl="0" indent="0">
              <a:buFont typeface="Arial" panose="020B0604020202020204" pitchFamily="34" charset="0"/>
              <a:buNone/>
            </a:pPr>
            <a:endParaRPr lang="en-US" sz="1600" dirty="0">
              <a:latin typeface="Verdana" panose="020B0604030504040204" pitchFamily="34" charset="0"/>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i="1" dirty="0">
                <a:latin typeface="Verdana" panose="020B0604030504040204" pitchFamily="34" charset="0"/>
                <a:ea typeface="Verdana" panose="020B0604030504040204" pitchFamily="34" charset="0"/>
              </a:rPr>
              <a:t>You are responsible for finding/making your own mock-ups for the second social media (i.e., a template won’t be provided this time as it was before for Facebook). There are many Adobe Photoshop mock-ups/templates available on the internet, but you can use PowerPoint or other image editing softwares instead if you prefer. Another option is to search for websites which allow the creation of mock-ups online.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latin typeface="Verdana" panose="020B0604030504040204" pitchFamily="34" charset="0"/>
              <a:ea typeface="Verdana" panose="020B0604030504040204" pitchFamily="34" charset="0"/>
            </a:endParaRPr>
          </a:p>
          <a:p>
            <a:pPr marL="0" lvl="0" indent="0">
              <a:buFont typeface="Arial" panose="020B0604020202020204" pitchFamily="34" charset="0"/>
              <a:buNone/>
            </a:pPr>
            <a:r>
              <a:rPr lang="en-US" sz="1400" i="1" dirty="0">
                <a:latin typeface="Verdana" panose="020B0604030504040204" pitchFamily="34" charset="0"/>
                <a:ea typeface="Verdana" panose="020B0604030504040204" pitchFamily="34" charset="0"/>
              </a:rPr>
              <a:t>Use the next slide and as many slides as you need to create your mock-ups  (tip: duplicate the next slide or do New Slide &gt; “2nd_SM_Simple_MockUp”)</a:t>
            </a:r>
          </a:p>
          <a:p>
            <a:pPr marL="0" lvl="0" indent="0">
              <a:buFont typeface="Arial" panose="020B0604020202020204" pitchFamily="34" charset="0"/>
              <a:buNone/>
            </a:pPr>
            <a:endParaRPr lang="en-US" sz="1600" dirty="0">
              <a:latin typeface="Verdana" panose="020B0604030504040204" pitchFamily="34" charset="0"/>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u="sng" dirty="0">
                <a:latin typeface="Verdana" panose="020B0604030504040204" pitchFamily="34" charset="0"/>
                <a:ea typeface="Verdana" panose="020B0604030504040204" pitchFamily="34" charset="0"/>
              </a:rPr>
              <a:t>THIS SLIDE IS JUST A PROMPT:</a:t>
            </a:r>
            <a:r>
              <a:rPr lang="en-US" sz="1400" dirty="0">
                <a:latin typeface="Verdana" panose="020B0604030504040204" pitchFamily="34" charset="0"/>
                <a:ea typeface="Verdana" panose="020B0604030504040204" pitchFamily="34" charset="0"/>
              </a:rPr>
              <a:t> </a:t>
            </a:r>
            <a:r>
              <a:rPr lang="en-US" sz="1400" b="1" dirty="0">
                <a:latin typeface="Verdana" panose="020B0604030504040204" pitchFamily="34" charset="0"/>
                <a:ea typeface="Verdana" panose="020B0604030504040204" pitchFamily="34" charset="0"/>
              </a:rPr>
              <a:t>please delete this slide before turning in your final project.</a:t>
            </a:r>
            <a:endParaRPr lang="en-US" sz="1600" dirty="0">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E4A1956B-5AAA-478F-939B-8DC6C9A80158}"/>
              </a:ext>
            </a:extLst>
          </p:cNvPr>
          <p:cNvPicPr>
            <a:picLocks noChangeAspect="1"/>
          </p:cNvPicPr>
          <p:nvPr userDrawn="1"/>
        </p:nvPicPr>
        <p:blipFill rotWithShape="1">
          <a:blip r:embed="rId2"/>
          <a:srcRect l="3279" b="64994"/>
          <a:stretch/>
        </p:blipFill>
        <p:spPr>
          <a:xfrm>
            <a:off x="199243" y="3031625"/>
            <a:ext cx="4613817" cy="1636976"/>
          </a:xfrm>
          <a:prstGeom prst="rect">
            <a:avLst/>
          </a:prstGeom>
        </p:spPr>
      </p:pic>
      <p:pic>
        <p:nvPicPr>
          <p:cNvPr id="2" name="Picture 1">
            <a:extLst>
              <a:ext uri="{FF2B5EF4-FFF2-40B4-BE49-F238E27FC236}">
                <a16:creationId xmlns:a16="http://schemas.microsoft.com/office/drawing/2014/main" id="{A71E6E17-F52D-4FA6-B718-0F4AFB4ABCDB}"/>
              </a:ext>
            </a:extLst>
          </p:cNvPr>
          <p:cNvPicPr>
            <a:picLocks noChangeAspect="1"/>
          </p:cNvPicPr>
          <p:nvPr userDrawn="1"/>
        </p:nvPicPr>
        <p:blipFill rotWithShape="1">
          <a:blip r:embed="rId3"/>
          <a:srcRect t="-1" b="49780"/>
          <a:stretch/>
        </p:blipFill>
        <p:spPr>
          <a:xfrm>
            <a:off x="5162916" y="2418146"/>
            <a:ext cx="2260716" cy="1540383"/>
          </a:xfrm>
          <a:prstGeom prst="rect">
            <a:avLst/>
          </a:prstGeom>
        </p:spPr>
      </p:pic>
      <p:pic>
        <p:nvPicPr>
          <p:cNvPr id="5" name="Picture 4">
            <a:extLst>
              <a:ext uri="{FF2B5EF4-FFF2-40B4-BE49-F238E27FC236}">
                <a16:creationId xmlns:a16="http://schemas.microsoft.com/office/drawing/2014/main" id="{B4F8A26E-36DD-4144-BE99-7E76225AB6F4}"/>
              </a:ext>
            </a:extLst>
          </p:cNvPr>
          <p:cNvPicPr>
            <a:picLocks noChangeAspect="1"/>
          </p:cNvPicPr>
          <p:nvPr userDrawn="1"/>
        </p:nvPicPr>
        <p:blipFill>
          <a:blip r:embed="rId4"/>
          <a:stretch>
            <a:fillRect/>
          </a:stretch>
        </p:blipFill>
        <p:spPr>
          <a:xfrm>
            <a:off x="5807743" y="4058661"/>
            <a:ext cx="2222614" cy="1466925"/>
          </a:xfrm>
          <a:prstGeom prst="rect">
            <a:avLst/>
          </a:prstGeom>
        </p:spPr>
      </p:pic>
      <p:sp>
        <p:nvSpPr>
          <p:cNvPr id="8" name="Rectangle 7">
            <a:extLst>
              <a:ext uri="{FF2B5EF4-FFF2-40B4-BE49-F238E27FC236}">
                <a16:creationId xmlns:a16="http://schemas.microsoft.com/office/drawing/2014/main" id="{486A0883-D003-4D09-916E-B37BBFF7DB48}"/>
              </a:ext>
            </a:extLst>
          </p:cNvPr>
          <p:cNvSpPr/>
          <p:nvPr userDrawn="1"/>
        </p:nvSpPr>
        <p:spPr>
          <a:xfrm>
            <a:off x="4206457" y="4668601"/>
            <a:ext cx="1541736" cy="369332"/>
          </a:xfrm>
          <a:prstGeom prst="rect">
            <a:avLst/>
          </a:prstGeom>
        </p:spPr>
        <p:txBody>
          <a:bodyPr wrap="square">
            <a:spAutoFit/>
          </a:bodyPr>
          <a:lstStyle/>
          <a:p>
            <a:pPr marL="0" indent="0">
              <a:buFont typeface="+mj-lt"/>
              <a:buNone/>
            </a:pPr>
            <a:r>
              <a:rPr lang="en-US" sz="1800" b="1" dirty="0">
                <a:latin typeface="Verdana" panose="020B0604030504040204" pitchFamily="34" charset="0"/>
                <a:ea typeface="Verdana" panose="020B0604030504040204" pitchFamily="34" charset="0"/>
              </a:rPr>
              <a:t>EXAMPLES</a:t>
            </a:r>
          </a:p>
        </p:txBody>
      </p:sp>
    </p:spTree>
    <p:extLst>
      <p:ext uri="{BB962C8B-B14F-4D97-AF65-F5344CB8AC3E}">
        <p14:creationId xmlns:p14="http://schemas.microsoft.com/office/powerpoint/2010/main" val="283017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siness_Idea">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05CA0D-DBB8-426D-849B-31FD5E593FA2}"/>
              </a:ext>
            </a:extLst>
          </p:cNvPr>
          <p:cNvSpPr txBox="1"/>
          <p:nvPr userDrawn="1"/>
        </p:nvSpPr>
        <p:spPr>
          <a:xfrm>
            <a:off x="0" y="0"/>
            <a:ext cx="8229599" cy="677108"/>
          </a:xfrm>
          <a:prstGeom prst="rect">
            <a:avLst/>
          </a:prstGeom>
          <a:solidFill>
            <a:srgbClr val="18453B"/>
          </a:solidFill>
        </p:spPr>
        <p:txBody>
          <a:bodyPr wrap="square" rtlCol="0">
            <a:spAutoFit/>
          </a:bodyPr>
          <a:lstStyle/>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Business Idea</a:t>
            </a:r>
          </a:p>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085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B_Page_MockUp">
    <p:bg>
      <p:bgPr>
        <a:solidFill>
          <a:srgbClr val="E9EBEE"/>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E681CC1-BF21-4FD2-9ACD-A8E082850F46}"/>
              </a:ext>
            </a:extLst>
          </p:cNvPr>
          <p:cNvSpPr>
            <a:spLocks noGrp="1"/>
          </p:cNvSpPr>
          <p:nvPr>
            <p:ph type="pic" sz="quarter" idx="10" hasCustomPrompt="1"/>
          </p:nvPr>
        </p:nvSpPr>
        <p:spPr>
          <a:xfrm>
            <a:off x="2070100" y="237744"/>
            <a:ext cx="5248656" cy="2011680"/>
          </a:xfrm>
        </p:spPr>
        <p:txBody>
          <a:bodyPr>
            <a:normAutofit/>
          </a:bodyPr>
          <a:lstStyle>
            <a:lvl1pPr>
              <a:defRPr sz="1500">
                <a:latin typeface="Tahoma" panose="020B0604030504040204" pitchFamily="34" charset="0"/>
                <a:ea typeface="Tahoma" panose="020B0604030504040204" pitchFamily="34" charset="0"/>
                <a:cs typeface="Tahoma" panose="020B0604030504040204" pitchFamily="34" charset="0"/>
              </a:defRPr>
            </a:lvl1pPr>
          </a:lstStyle>
          <a:p>
            <a:r>
              <a:rPr lang="en-US" dirty="0"/>
              <a:t>Add a cover picture</a:t>
            </a:r>
          </a:p>
        </p:txBody>
      </p:sp>
      <p:sp>
        <p:nvSpPr>
          <p:cNvPr id="9" name="Picture Placeholder 8">
            <a:extLst>
              <a:ext uri="{FF2B5EF4-FFF2-40B4-BE49-F238E27FC236}">
                <a16:creationId xmlns:a16="http://schemas.microsoft.com/office/drawing/2014/main" id="{F863561C-4645-45D4-AB48-23FFE0E25B42}"/>
              </a:ext>
            </a:extLst>
          </p:cNvPr>
          <p:cNvSpPr>
            <a:spLocks noGrp="1" noChangeAspect="1"/>
          </p:cNvSpPr>
          <p:nvPr>
            <p:ph type="pic" sz="quarter" idx="11" hasCustomPrompt="1"/>
          </p:nvPr>
        </p:nvSpPr>
        <p:spPr>
          <a:xfrm>
            <a:off x="820444" y="364191"/>
            <a:ext cx="1106424" cy="1108323"/>
          </a:xfrm>
          <a:prstGeom prst="ellipse">
            <a:avLst/>
          </a:prstGeom>
          <a:ln w="28575">
            <a:solidFill>
              <a:schemeClr val="bg1"/>
            </a:solidFill>
          </a:ln>
        </p:spPr>
        <p:txBody>
          <a:bodyPr>
            <a:normAutofit/>
          </a:bodyPr>
          <a:lstStyle>
            <a:lvl1pPr marL="0" indent="0">
              <a:buNone/>
              <a:defRPr sz="1000">
                <a:latin typeface="Tahoma" panose="020B0604030504040204" pitchFamily="34" charset="0"/>
                <a:ea typeface="Tahoma" panose="020B0604030504040204" pitchFamily="34" charset="0"/>
                <a:cs typeface="Tahoma" panose="020B0604030504040204" pitchFamily="34" charset="0"/>
              </a:defRPr>
            </a:lvl1pPr>
          </a:lstStyle>
          <a:p>
            <a:r>
              <a:rPr lang="en-US" dirty="0"/>
              <a:t>Add a profile picture</a:t>
            </a:r>
          </a:p>
        </p:txBody>
      </p:sp>
      <p:pic>
        <p:nvPicPr>
          <p:cNvPr id="23" name="Picture 22">
            <a:extLst>
              <a:ext uri="{FF2B5EF4-FFF2-40B4-BE49-F238E27FC236}">
                <a16:creationId xmlns:a16="http://schemas.microsoft.com/office/drawing/2014/main" id="{A390BFD9-28FB-4FD0-AB8A-8B0F8F1A6B4E}"/>
              </a:ext>
            </a:extLst>
          </p:cNvPr>
          <p:cNvPicPr preferRelativeResize="0">
            <a:picLocks noChangeAspect="1"/>
          </p:cNvPicPr>
          <p:nvPr userDrawn="1"/>
        </p:nvPicPr>
        <p:blipFill rotWithShape="1">
          <a:blip r:embed="rId2"/>
          <a:srcRect l="685" t="5996"/>
          <a:stretch/>
        </p:blipFill>
        <p:spPr>
          <a:xfrm>
            <a:off x="2066544" y="2231138"/>
            <a:ext cx="5257800" cy="314824"/>
          </a:xfrm>
          <a:prstGeom prst="rect">
            <a:avLst/>
          </a:prstGeom>
        </p:spPr>
      </p:pic>
      <p:pic>
        <p:nvPicPr>
          <p:cNvPr id="18" name="Picture 17">
            <a:extLst>
              <a:ext uri="{FF2B5EF4-FFF2-40B4-BE49-F238E27FC236}">
                <a16:creationId xmlns:a16="http://schemas.microsoft.com/office/drawing/2014/main" id="{E0D26262-FD41-4346-8470-483069C07494}"/>
              </a:ext>
            </a:extLst>
          </p:cNvPr>
          <p:cNvPicPr>
            <a:picLocks noChangeAspect="1"/>
          </p:cNvPicPr>
          <p:nvPr userDrawn="1"/>
        </p:nvPicPr>
        <p:blipFill>
          <a:blip r:embed="rId3"/>
          <a:stretch>
            <a:fillRect/>
          </a:stretch>
        </p:blipFill>
        <p:spPr>
          <a:xfrm>
            <a:off x="0" y="2"/>
            <a:ext cx="8229600" cy="255313"/>
          </a:xfrm>
          <a:prstGeom prst="rect">
            <a:avLst/>
          </a:prstGeom>
        </p:spPr>
      </p:pic>
      <p:grpSp>
        <p:nvGrpSpPr>
          <p:cNvPr id="6" name="Group 5">
            <a:extLst>
              <a:ext uri="{FF2B5EF4-FFF2-40B4-BE49-F238E27FC236}">
                <a16:creationId xmlns:a16="http://schemas.microsoft.com/office/drawing/2014/main" id="{6F8D7012-A71E-4335-8682-99043D03D4EA}"/>
              </a:ext>
            </a:extLst>
          </p:cNvPr>
          <p:cNvGrpSpPr/>
          <p:nvPr userDrawn="1"/>
        </p:nvGrpSpPr>
        <p:grpSpPr>
          <a:xfrm>
            <a:off x="5365867" y="2609264"/>
            <a:ext cx="1952890" cy="795043"/>
            <a:chOff x="5365867" y="2609264"/>
            <a:chExt cx="1952890" cy="795043"/>
          </a:xfrm>
        </p:grpSpPr>
        <p:sp>
          <p:nvSpPr>
            <p:cNvPr id="8" name="Rectangle: Rounded Corners 7">
              <a:extLst>
                <a:ext uri="{FF2B5EF4-FFF2-40B4-BE49-F238E27FC236}">
                  <a16:creationId xmlns:a16="http://schemas.microsoft.com/office/drawing/2014/main" id="{5A91B0CD-3E1B-4AB1-962E-77E5ABC5B167}"/>
                </a:ext>
              </a:extLst>
            </p:cNvPr>
            <p:cNvSpPr/>
            <p:nvPr/>
          </p:nvSpPr>
          <p:spPr>
            <a:xfrm>
              <a:off x="5365867" y="2609264"/>
              <a:ext cx="1952890" cy="795043"/>
            </a:xfrm>
            <a:prstGeom prst="roundRect">
              <a:avLst>
                <a:gd name="adj" fmla="val 3351"/>
              </a:avLst>
            </a:prstGeom>
            <a:solidFill>
              <a:srgbClr val="FFFFFF"/>
            </a:solidFill>
            <a:ln w="63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6CAFD48-5B7D-4DDC-A938-E9DF78BC5DFF}"/>
                </a:ext>
              </a:extLst>
            </p:cNvPr>
            <p:cNvPicPr>
              <a:picLocks noChangeAspect="1"/>
            </p:cNvPicPr>
            <p:nvPr/>
          </p:nvPicPr>
          <p:blipFill>
            <a:blip r:embed="rId4"/>
            <a:stretch>
              <a:fillRect/>
            </a:stretch>
          </p:blipFill>
          <p:spPr>
            <a:xfrm>
              <a:off x="5412569" y="2764369"/>
              <a:ext cx="182731" cy="576307"/>
            </a:xfrm>
            <a:prstGeom prst="rect">
              <a:avLst/>
            </a:prstGeom>
          </p:spPr>
        </p:pic>
        <p:pic>
          <p:nvPicPr>
            <p:cNvPr id="11" name="Picture 10">
              <a:extLst>
                <a:ext uri="{FF2B5EF4-FFF2-40B4-BE49-F238E27FC236}">
                  <a16:creationId xmlns:a16="http://schemas.microsoft.com/office/drawing/2014/main" id="{DD993EE7-CC83-4A12-B370-48737107312E}"/>
                </a:ext>
              </a:extLst>
            </p:cNvPr>
            <p:cNvPicPr>
              <a:picLocks noChangeAspect="1"/>
            </p:cNvPicPr>
            <p:nvPr/>
          </p:nvPicPr>
          <p:blipFill>
            <a:blip r:embed="rId5"/>
            <a:stretch>
              <a:fillRect/>
            </a:stretch>
          </p:blipFill>
          <p:spPr>
            <a:xfrm>
              <a:off x="5396073" y="2631628"/>
              <a:ext cx="1879064" cy="167773"/>
            </a:xfrm>
            <a:prstGeom prst="rect">
              <a:avLst/>
            </a:prstGeom>
          </p:spPr>
        </p:pic>
      </p:grpSp>
      <p:grpSp>
        <p:nvGrpSpPr>
          <p:cNvPr id="12" name="Group 11">
            <a:extLst>
              <a:ext uri="{FF2B5EF4-FFF2-40B4-BE49-F238E27FC236}">
                <a16:creationId xmlns:a16="http://schemas.microsoft.com/office/drawing/2014/main" id="{939652B3-0860-4B99-AC1A-38BF9F7DB968}"/>
              </a:ext>
            </a:extLst>
          </p:cNvPr>
          <p:cNvGrpSpPr/>
          <p:nvPr userDrawn="1"/>
        </p:nvGrpSpPr>
        <p:grpSpPr>
          <a:xfrm>
            <a:off x="5365867" y="3475472"/>
            <a:ext cx="1952890" cy="1964577"/>
            <a:chOff x="5365867" y="3475472"/>
            <a:chExt cx="1952890" cy="1964577"/>
          </a:xfrm>
        </p:grpSpPr>
        <p:sp>
          <p:nvSpPr>
            <p:cNvPr id="13" name="Rectangle: Rounded Corners 12">
              <a:extLst>
                <a:ext uri="{FF2B5EF4-FFF2-40B4-BE49-F238E27FC236}">
                  <a16:creationId xmlns:a16="http://schemas.microsoft.com/office/drawing/2014/main" id="{A17A888A-9E9A-4941-A4FC-3CA347AACCE1}"/>
                </a:ext>
              </a:extLst>
            </p:cNvPr>
            <p:cNvSpPr/>
            <p:nvPr/>
          </p:nvSpPr>
          <p:spPr>
            <a:xfrm>
              <a:off x="5365867" y="3475472"/>
              <a:ext cx="1952890" cy="1964577"/>
            </a:xfrm>
            <a:prstGeom prst="roundRect">
              <a:avLst>
                <a:gd name="adj" fmla="val 1276"/>
              </a:avLst>
            </a:prstGeom>
            <a:solidFill>
              <a:srgbClr val="FFFFFF"/>
            </a:solidFill>
            <a:ln w="63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67E330FC-4E0C-477C-84DC-1EB6D55FA7A4}"/>
                </a:ext>
              </a:extLst>
            </p:cNvPr>
            <p:cNvPicPr>
              <a:picLocks noChangeAspect="1"/>
            </p:cNvPicPr>
            <p:nvPr/>
          </p:nvPicPr>
          <p:blipFill>
            <a:blip r:embed="rId6"/>
            <a:stretch>
              <a:fillRect/>
            </a:stretch>
          </p:blipFill>
          <p:spPr>
            <a:xfrm>
              <a:off x="5423318" y="4274683"/>
              <a:ext cx="177941" cy="939363"/>
            </a:xfrm>
            <a:prstGeom prst="rect">
              <a:avLst/>
            </a:prstGeom>
          </p:spPr>
        </p:pic>
        <p:pic>
          <p:nvPicPr>
            <p:cNvPr id="15" name="Picture 14">
              <a:extLst>
                <a:ext uri="{FF2B5EF4-FFF2-40B4-BE49-F238E27FC236}">
                  <a16:creationId xmlns:a16="http://schemas.microsoft.com/office/drawing/2014/main" id="{2E7CF8D3-ACEA-4469-BBC0-8A7C1E491CCC}"/>
                </a:ext>
              </a:extLst>
            </p:cNvPr>
            <p:cNvPicPr>
              <a:picLocks noChangeAspect="1"/>
            </p:cNvPicPr>
            <p:nvPr/>
          </p:nvPicPr>
          <p:blipFill>
            <a:blip r:embed="rId7"/>
            <a:stretch>
              <a:fillRect/>
            </a:stretch>
          </p:blipFill>
          <p:spPr>
            <a:xfrm>
              <a:off x="5396072" y="3502934"/>
              <a:ext cx="1842948" cy="181003"/>
            </a:xfrm>
            <a:prstGeom prst="rect">
              <a:avLst/>
            </a:prstGeom>
          </p:spPr>
        </p:pic>
        <p:pic>
          <p:nvPicPr>
            <p:cNvPr id="16" name="Picture 15">
              <a:extLst>
                <a:ext uri="{FF2B5EF4-FFF2-40B4-BE49-F238E27FC236}">
                  <a16:creationId xmlns:a16="http://schemas.microsoft.com/office/drawing/2014/main" id="{8B20B987-DC6C-463D-AF54-B6C99DFDE147}"/>
                </a:ext>
              </a:extLst>
            </p:cNvPr>
            <p:cNvPicPr>
              <a:picLocks noChangeAspect="1"/>
            </p:cNvPicPr>
            <p:nvPr/>
          </p:nvPicPr>
          <p:blipFill>
            <a:blip r:embed="rId8"/>
            <a:stretch>
              <a:fillRect/>
            </a:stretch>
          </p:blipFill>
          <p:spPr>
            <a:xfrm>
              <a:off x="5638572" y="4497462"/>
              <a:ext cx="1037244" cy="383048"/>
            </a:xfrm>
            <a:prstGeom prst="rect">
              <a:avLst/>
            </a:prstGeom>
          </p:spPr>
        </p:pic>
      </p:grpSp>
      <p:sp>
        <p:nvSpPr>
          <p:cNvPr id="3" name="Text Placeholder 2">
            <a:extLst>
              <a:ext uri="{FF2B5EF4-FFF2-40B4-BE49-F238E27FC236}">
                <a16:creationId xmlns:a16="http://schemas.microsoft.com/office/drawing/2014/main" id="{EDD85607-BEBF-4523-8B09-C2EAF81A9EFF}"/>
              </a:ext>
            </a:extLst>
          </p:cNvPr>
          <p:cNvSpPr>
            <a:spLocks noGrp="1"/>
          </p:cNvSpPr>
          <p:nvPr>
            <p:ph type="body" sz="quarter" idx="12" hasCustomPrompt="1"/>
          </p:nvPr>
        </p:nvSpPr>
        <p:spPr>
          <a:xfrm>
            <a:off x="5638799" y="4879975"/>
            <a:ext cx="1636337" cy="181003"/>
          </a:xfrm>
        </p:spPr>
        <p:txBody>
          <a:bodyPr/>
          <a:lstStyle>
            <a:lvl1pPr marL="0" indent="0">
              <a:buNone/>
              <a:defRPr sz="700">
                <a:latin typeface="Tahoma" panose="020B0604030504040204" pitchFamily="34" charset="0"/>
                <a:ea typeface="Tahoma" panose="020B0604030504040204" pitchFamily="34" charset="0"/>
                <a:cs typeface="Tahoma" panose="020B0604030504040204" pitchFamily="34" charset="0"/>
              </a:defRPr>
            </a:lvl1pPr>
          </a:lstStyle>
          <a:p>
            <a:pPr lvl="0"/>
            <a:r>
              <a:rPr lang="en-US" dirty="0"/>
              <a:t>Add your fake business website</a:t>
            </a:r>
          </a:p>
        </p:txBody>
      </p:sp>
      <p:sp>
        <p:nvSpPr>
          <p:cNvPr id="17" name="Text Placeholder 2">
            <a:extLst>
              <a:ext uri="{FF2B5EF4-FFF2-40B4-BE49-F238E27FC236}">
                <a16:creationId xmlns:a16="http://schemas.microsoft.com/office/drawing/2014/main" id="{45E98B23-4E9D-4BC1-BB7E-2EF6BE9B0178}"/>
              </a:ext>
            </a:extLst>
          </p:cNvPr>
          <p:cNvSpPr>
            <a:spLocks noGrp="1"/>
          </p:cNvSpPr>
          <p:nvPr>
            <p:ph type="body" sz="quarter" idx="13" hasCustomPrompt="1"/>
          </p:nvPr>
        </p:nvSpPr>
        <p:spPr>
          <a:xfrm>
            <a:off x="800925" y="1552575"/>
            <a:ext cx="1192151" cy="578751"/>
          </a:xfrm>
        </p:spPr>
        <p:txBody>
          <a:bodyPr>
            <a:noAutofit/>
          </a:bodyPr>
          <a:lstStyle>
            <a:lvl1pPr marL="0" indent="0">
              <a:buNone/>
              <a:defRPr sz="1000" b="0">
                <a:latin typeface="Tahoma" panose="020B0604030504040204" pitchFamily="34" charset="0"/>
                <a:ea typeface="Tahoma" panose="020B0604030504040204" pitchFamily="34" charset="0"/>
                <a:cs typeface="Tahoma" panose="020B0604030504040204" pitchFamily="34" charset="0"/>
              </a:defRPr>
            </a:lvl1pPr>
          </a:lstStyle>
          <a:p>
            <a:pPr lvl="0"/>
            <a:r>
              <a:rPr lang="en-US" dirty="0"/>
              <a:t>Add your fake business name</a:t>
            </a:r>
          </a:p>
        </p:txBody>
      </p:sp>
      <p:sp>
        <p:nvSpPr>
          <p:cNvPr id="19" name="Text Placeholder 2">
            <a:extLst>
              <a:ext uri="{FF2B5EF4-FFF2-40B4-BE49-F238E27FC236}">
                <a16:creationId xmlns:a16="http://schemas.microsoft.com/office/drawing/2014/main" id="{ED588AF5-5A5F-4C89-B5C7-31877650DF7E}"/>
              </a:ext>
            </a:extLst>
          </p:cNvPr>
          <p:cNvSpPr>
            <a:spLocks noGrp="1"/>
          </p:cNvSpPr>
          <p:nvPr>
            <p:ph type="body" sz="quarter" idx="14" hasCustomPrompt="1"/>
          </p:nvPr>
        </p:nvSpPr>
        <p:spPr>
          <a:xfrm>
            <a:off x="5602683" y="4203904"/>
            <a:ext cx="1636337" cy="317881"/>
          </a:xfrm>
        </p:spPr>
        <p:txBody>
          <a:bodyPr/>
          <a:lstStyle>
            <a:lvl1pPr marL="0" indent="0">
              <a:buNone/>
              <a:defRPr sz="700">
                <a:latin typeface="Tahoma" panose="020B0604030504040204" pitchFamily="34" charset="0"/>
                <a:ea typeface="Tahoma" panose="020B0604030504040204" pitchFamily="34" charset="0"/>
                <a:cs typeface="Tahoma" panose="020B0604030504040204" pitchFamily="34" charset="0"/>
              </a:defRPr>
            </a:lvl1pPr>
          </a:lstStyle>
          <a:p>
            <a:pPr lvl="0"/>
            <a:r>
              <a:rPr lang="en-US" dirty="0"/>
              <a:t>Add your fake business address (don’t use your real address!!!)</a:t>
            </a:r>
          </a:p>
        </p:txBody>
      </p:sp>
      <p:grpSp>
        <p:nvGrpSpPr>
          <p:cNvPr id="25" name="Group 24">
            <a:extLst>
              <a:ext uri="{FF2B5EF4-FFF2-40B4-BE49-F238E27FC236}">
                <a16:creationId xmlns:a16="http://schemas.microsoft.com/office/drawing/2014/main" id="{D730C689-ACC1-4A2A-8D11-4F639348E803}"/>
              </a:ext>
            </a:extLst>
          </p:cNvPr>
          <p:cNvGrpSpPr/>
          <p:nvPr userDrawn="1"/>
        </p:nvGrpSpPr>
        <p:grpSpPr>
          <a:xfrm>
            <a:off x="5349085" y="5455223"/>
            <a:ext cx="2001896" cy="2010355"/>
            <a:chOff x="5365033" y="5467251"/>
            <a:chExt cx="1987952" cy="1964577"/>
          </a:xfrm>
        </p:grpSpPr>
        <p:pic>
          <p:nvPicPr>
            <p:cNvPr id="26" name="Picture 25">
              <a:extLst>
                <a:ext uri="{FF2B5EF4-FFF2-40B4-BE49-F238E27FC236}">
                  <a16:creationId xmlns:a16="http://schemas.microsoft.com/office/drawing/2014/main" id="{F7DA4019-D257-4464-891C-C05B306BBDC9}"/>
                </a:ext>
              </a:extLst>
            </p:cNvPr>
            <p:cNvPicPr>
              <a:picLocks noChangeAspect="1"/>
            </p:cNvPicPr>
            <p:nvPr/>
          </p:nvPicPr>
          <p:blipFill>
            <a:blip r:embed="rId9"/>
            <a:stretch>
              <a:fillRect/>
            </a:stretch>
          </p:blipFill>
          <p:spPr>
            <a:xfrm>
              <a:off x="5365033" y="5467251"/>
              <a:ext cx="1987952" cy="1964577"/>
            </a:xfrm>
            <a:prstGeom prst="rect">
              <a:avLst/>
            </a:prstGeom>
          </p:spPr>
        </p:pic>
        <p:sp>
          <p:nvSpPr>
            <p:cNvPr id="27" name="Oval 26">
              <a:extLst>
                <a:ext uri="{FF2B5EF4-FFF2-40B4-BE49-F238E27FC236}">
                  <a16:creationId xmlns:a16="http://schemas.microsoft.com/office/drawing/2014/main" id="{E18DF62C-FC5E-4823-B13B-B0885F541456}"/>
                </a:ext>
              </a:extLst>
            </p:cNvPr>
            <p:cNvSpPr/>
            <p:nvPr/>
          </p:nvSpPr>
          <p:spPr>
            <a:xfrm>
              <a:off x="5574307" y="5860667"/>
              <a:ext cx="368300" cy="368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25FCCAF-D7B6-45C5-90C0-F1CBB8888794}"/>
                </a:ext>
              </a:extLst>
            </p:cNvPr>
            <p:cNvSpPr/>
            <p:nvPr/>
          </p:nvSpPr>
          <p:spPr>
            <a:xfrm>
              <a:off x="5574310" y="6368604"/>
              <a:ext cx="368300" cy="368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1B6C83D-EBC1-4B5C-93F8-5962A1119E24}"/>
                </a:ext>
              </a:extLst>
            </p:cNvPr>
            <p:cNvSpPr/>
            <p:nvPr/>
          </p:nvSpPr>
          <p:spPr>
            <a:xfrm>
              <a:off x="5574307" y="6885577"/>
              <a:ext cx="368300" cy="368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E2ABD275-5168-4BD5-9549-B18892DE0AF8}"/>
                </a:ext>
              </a:extLst>
            </p:cNvPr>
            <p:cNvSpPr/>
            <p:nvPr/>
          </p:nvSpPr>
          <p:spPr>
            <a:xfrm>
              <a:off x="6057370" y="5931453"/>
              <a:ext cx="712193" cy="198962"/>
            </a:xfrm>
            <a:prstGeom prst="roundRect">
              <a:avLst>
                <a:gd name="adj" fmla="val 50000"/>
              </a:avLst>
            </a:prstGeom>
            <a:solidFill>
              <a:srgbClr val="8FA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C603B673-D761-442A-B915-C4C72964642D}"/>
                </a:ext>
              </a:extLst>
            </p:cNvPr>
            <p:cNvSpPr/>
            <p:nvPr/>
          </p:nvSpPr>
          <p:spPr>
            <a:xfrm>
              <a:off x="6057369" y="6470661"/>
              <a:ext cx="712193" cy="198962"/>
            </a:xfrm>
            <a:prstGeom prst="roundRect">
              <a:avLst>
                <a:gd name="adj" fmla="val 50000"/>
              </a:avLst>
            </a:prstGeom>
            <a:solidFill>
              <a:srgbClr val="8FA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00AAB4D9-5280-437D-A392-1EA00AD943C1}"/>
                </a:ext>
              </a:extLst>
            </p:cNvPr>
            <p:cNvSpPr/>
            <p:nvPr/>
          </p:nvSpPr>
          <p:spPr>
            <a:xfrm>
              <a:off x="6057368" y="6975397"/>
              <a:ext cx="712193" cy="198962"/>
            </a:xfrm>
            <a:prstGeom prst="roundRect">
              <a:avLst>
                <a:gd name="adj" fmla="val 50000"/>
              </a:avLst>
            </a:prstGeom>
            <a:solidFill>
              <a:srgbClr val="8FA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Picture 33">
            <a:extLst>
              <a:ext uri="{FF2B5EF4-FFF2-40B4-BE49-F238E27FC236}">
                <a16:creationId xmlns:a16="http://schemas.microsoft.com/office/drawing/2014/main" id="{F443BDD4-93D7-4802-B5A8-7F91B3D630D5}"/>
              </a:ext>
            </a:extLst>
          </p:cNvPr>
          <p:cNvPicPr>
            <a:picLocks/>
          </p:cNvPicPr>
          <p:nvPr userDrawn="1"/>
        </p:nvPicPr>
        <p:blipFill rotWithShape="1">
          <a:blip r:embed="rId10"/>
          <a:srcRect t="5975" b="1851"/>
          <a:stretch/>
        </p:blipFill>
        <p:spPr>
          <a:xfrm>
            <a:off x="2025961" y="2593297"/>
            <a:ext cx="3281025" cy="822960"/>
          </a:xfrm>
          <a:prstGeom prst="rect">
            <a:avLst/>
          </a:prstGeom>
        </p:spPr>
      </p:pic>
      <p:sp>
        <p:nvSpPr>
          <p:cNvPr id="35" name="Oval 34">
            <a:extLst>
              <a:ext uri="{FF2B5EF4-FFF2-40B4-BE49-F238E27FC236}">
                <a16:creationId xmlns:a16="http://schemas.microsoft.com/office/drawing/2014/main" id="{3B782092-3663-4975-9651-6EE16CB4D79A}"/>
              </a:ext>
            </a:extLst>
          </p:cNvPr>
          <p:cNvSpPr/>
          <p:nvPr userDrawn="1"/>
        </p:nvSpPr>
        <p:spPr>
          <a:xfrm>
            <a:off x="2137074" y="2691676"/>
            <a:ext cx="268848" cy="2669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8EB2B71-1956-4ACF-9C13-4CDD55A3E172}"/>
              </a:ext>
            </a:extLst>
          </p:cNvPr>
          <p:cNvSpPr/>
          <p:nvPr/>
        </p:nvSpPr>
        <p:spPr>
          <a:xfrm>
            <a:off x="2057871" y="3472219"/>
            <a:ext cx="3214163" cy="3993359"/>
          </a:xfrm>
          <a:prstGeom prst="roundRect">
            <a:avLst>
              <a:gd name="adj" fmla="val 1066"/>
            </a:avLst>
          </a:prstGeom>
          <a:solidFill>
            <a:srgbClr val="FFFFFF"/>
          </a:solidFill>
          <a:ln w="63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16A76710-4F66-4576-B051-FF0C9D077940}"/>
              </a:ext>
            </a:extLst>
          </p:cNvPr>
          <p:cNvPicPr>
            <a:picLocks noChangeAspect="1"/>
          </p:cNvPicPr>
          <p:nvPr/>
        </p:nvPicPr>
        <p:blipFill>
          <a:blip r:embed="rId11"/>
          <a:stretch>
            <a:fillRect/>
          </a:stretch>
        </p:blipFill>
        <p:spPr>
          <a:xfrm>
            <a:off x="2097863" y="3487733"/>
            <a:ext cx="692186" cy="285765"/>
          </a:xfrm>
          <a:prstGeom prst="rect">
            <a:avLst/>
          </a:prstGeom>
        </p:spPr>
      </p:pic>
      <p:sp>
        <p:nvSpPr>
          <p:cNvPr id="44" name="Rectangle: Rounded Corners 43">
            <a:extLst>
              <a:ext uri="{FF2B5EF4-FFF2-40B4-BE49-F238E27FC236}">
                <a16:creationId xmlns:a16="http://schemas.microsoft.com/office/drawing/2014/main" id="{AA396907-405E-4AAA-AD9F-FE0C2F38039E}"/>
              </a:ext>
            </a:extLst>
          </p:cNvPr>
          <p:cNvSpPr/>
          <p:nvPr/>
        </p:nvSpPr>
        <p:spPr>
          <a:xfrm>
            <a:off x="2225390" y="3771996"/>
            <a:ext cx="2867605" cy="3222064"/>
          </a:xfrm>
          <a:prstGeom prst="roundRect">
            <a:avLst>
              <a:gd name="adj" fmla="val 1066"/>
            </a:avLst>
          </a:prstGeom>
          <a:solidFill>
            <a:srgbClr val="FFFFFF"/>
          </a:solidFill>
          <a:ln w="63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44">
            <a:extLst>
              <a:ext uri="{FF2B5EF4-FFF2-40B4-BE49-F238E27FC236}">
                <a16:creationId xmlns:a16="http://schemas.microsoft.com/office/drawing/2014/main" id="{D68AFB8E-ADC2-4B6B-B579-E86DF197EC00}"/>
              </a:ext>
            </a:extLst>
          </p:cNvPr>
          <p:cNvPicPr>
            <a:picLocks noChangeAspect="1"/>
          </p:cNvPicPr>
          <p:nvPr/>
        </p:nvPicPr>
        <p:blipFill>
          <a:blip r:embed="rId12"/>
          <a:stretch>
            <a:fillRect/>
          </a:stretch>
        </p:blipFill>
        <p:spPr>
          <a:xfrm>
            <a:off x="2282094" y="6753463"/>
            <a:ext cx="2781478" cy="215805"/>
          </a:xfrm>
          <a:prstGeom prst="rect">
            <a:avLst/>
          </a:prstGeom>
        </p:spPr>
      </p:pic>
      <p:pic>
        <p:nvPicPr>
          <p:cNvPr id="41" name="Picture 40">
            <a:extLst>
              <a:ext uri="{FF2B5EF4-FFF2-40B4-BE49-F238E27FC236}">
                <a16:creationId xmlns:a16="http://schemas.microsoft.com/office/drawing/2014/main" id="{31D13891-CFE6-4A6B-92CB-11BC05746BAE}"/>
              </a:ext>
            </a:extLst>
          </p:cNvPr>
          <p:cNvPicPr>
            <a:picLocks noChangeAspect="1"/>
          </p:cNvPicPr>
          <p:nvPr userDrawn="1"/>
        </p:nvPicPr>
        <p:blipFill>
          <a:blip r:embed="rId13"/>
          <a:stretch>
            <a:fillRect/>
          </a:stretch>
        </p:blipFill>
        <p:spPr>
          <a:xfrm>
            <a:off x="3434696" y="7044162"/>
            <a:ext cx="476274" cy="228612"/>
          </a:xfrm>
          <a:prstGeom prst="rect">
            <a:avLst/>
          </a:prstGeom>
        </p:spPr>
      </p:pic>
      <p:sp>
        <p:nvSpPr>
          <p:cNvPr id="50" name="Picture Placeholder 8">
            <a:extLst>
              <a:ext uri="{FF2B5EF4-FFF2-40B4-BE49-F238E27FC236}">
                <a16:creationId xmlns:a16="http://schemas.microsoft.com/office/drawing/2014/main" id="{26D61FB6-03DF-4E6D-BB3B-9BCA5DC38FF0}"/>
              </a:ext>
            </a:extLst>
          </p:cNvPr>
          <p:cNvSpPr>
            <a:spLocks noGrp="1" noChangeAspect="1"/>
          </p:cNvSpPr>
          <p:nvPr userDrawn="1">
            <p:ph type="pic" sz="quarter" idx="21" hasCustomPrompt="1"/>
          </p:nvPr>
        </p:nvSpPr>
        <p:spPr>
          <a:xfrm>
            <a:off x="2258071" y="3845717"/>
            <a:ext cx="364480" cy="365106"/>
          </a:xfrm>
          <a:prstGeom prst="ellipse">
            <a:avLst/>
          </a:prstGeom>
          <a:ln w="3175">
            <a:solidFill>
              <a:schemeClr val="bg2"/>
            </a:solidFill>
          </a:ln>
        </p:spPr>
        <p:txBody>
          <a:bodyPr>
            <a:normAutofit/>
          </a:bodyPr>
          <a:lstStyle>
            <a:lvl1pPr marL="0" indent="0">
              <a:buNone/>
              <a:defRPr sz="400">
                <a:latin typeface="Tahoma" panose="020B0604030504040204" pitchFamily="34" charset="0"/>
                <a:ea typeface="Tahoma" panose="020B0604030504040204" pitchFamily="34" charset="0"/>
                <a:cs typeface="Tahoma" panose="020B0604030504040204" pitchFamily="34" charset="0"/>
              </a:defRPr>
            </a:lvl1pPr>
          </a:lstStyle>
          <a:p>
            <a:r>
              <a:rPr lang="en-US" dirty="0"/>
              <a:t>Profile pic</a:t>
            </a:r>
          </a:p>
        </p:txBody>
      </p:sp>
      <p:sp>
        <p:nvSpPr>
          <p:cNvPr id="52" name="Text Placeholder 51">
            <a:extLst>
              <a:ext uri="{FF2B5EF4-FFF2-40B4-BE49-F238E27FC236}">
                <a16:creationId xmlns:a16="http://schemas.microsoft.com/office/drawing/2014/main" id="{E01BA394-ABF9-4ABB-8070-C3D7F98B19E0}"/>
              </a:ext>
            </a:extLst>
          </p:cNvPr>
          <p:cNvSpPr>
            <a:spLocks noGrp="1"/>
          </p:cNvSpPr>
          <p:nvPr userDrawn="1">
            <p:ph type="body" sz="quarter" idx="22" hasCustomPrompt="1"/>
          </p:nvPr>
        </p:nvSpPr>
        <p:spPr>
          <a:xfrm>
            <a:off x="2222378" y="4306519"/>
            <a:ext cx="2867604" cy="907527"/>
          </a:xfrm>
        </p:spPr>
        <p:txBody>
          <a:bodyPr>
            <a:noAutofit/>
          </a:bodyPr>
          <a:lstStyle>
            <a:lvl1pPr>
              <a:defRPr sz="900">
                <a:latin typeface="Tahoma" panose="020B0604030504040204" pitchFamily="34" charset="0"/>
                <a:ea typeface="Tahoma" panose="020B0604030504040204" pitchFamily="34" charset="0"/>
                <a:cs typeface="Tahoma" panose="020B0604030504040204" pitchFamily="34" charset="0"/>
              </a:defRPr>
            </a:lvl1pPr>
            <a:lvl2pPr>
              <a:defRPr sz="700">
                <a:latin typeface="Tahoma" panose="020B0604030504040204" pitchFamily="34" charset="0"/>
                <a:ea typeface="Tahoma" panose="020B0604030504040204" pitchFamily="34" charset="0"/>
                <a:cs typeface="Tahoma" panose="020B0604030504040204" pitchFamily="34" charset="0"/>
              </a:defRPr>
            </a:lvl2pPr>
            <a:lvl3pPr>
              <a:defRPr sz="700">
                <a:latin typeface="Tahoma" panose="020B0604030504040204" pitchFamily="34" charset="0"/>
                <a:ea typeface="Tahoma" panose="020B0604030504040204" pitchFamily="34" charset="0"/>
                <a:cs typeface="Tahoma" panose="020B0604030504040204" pitchFamily="34" charset="0"/>
              </a:defRPr>
            </a:lvl3pPr>
            <a:lvl4pPr>
              <a:defRPr sz="700">
                <a:latin typeface="Tahoma" panose="020B0604030504040204" pitchFamily="34" charset="0"/>
                <a:ea typeface="Tahoma" panose="020B0604030504040204" pitchFamily="34" charset="0"/>
                <a:cs typeface="Tahoma" panose="020B0604030504040204" pitchFamily="34" charset="0"/>
              </a:defRPr>
            </a:lvl4pPr>
            <a:lvl5pPr>
              <a:defRPr sz="700">
                <a:latin typeface="Tahoma" panose="020B0604030504040204" pitchFamily="34" charset="0"/>
                <a:ea typeface="Tahoma" panose="020B0604030504040204" pitchFamily="34" charset="0"/>
                <a:cs typeface="Tahoma" panose="020B0604030504040204" pitchFamily="34" charset="0"/>
              </a:defRPr>
            </a:lvl5pPr>
          </a:lstStyle>
          <a:p>
            <a:pPr lvl="0"/>
            <a:r>
              <a:rPr lang="en-US" dirty="0"/>
              <a:t>Add text + URL for your featured mock-up post. The URL must be a shortened and customized URL to an external real media (e.g., video, news article, etc.) - create an account on </a:t>
            </a:r>
            <a:r>
              <a:rPr lang="en-US" dirty="0" err="1"/>
              <a:t>Bitly</a:t>
            </a:r>
            <a:r>
              <a:rPr lang="en-US" dirty="0"/>
              <a:t> to do this.</a:t>
            </a:r>
          </a:p>
        </p:txBody>
      </p:sp>
      <p:sp>
        <p:nvSpPr>
          <p:cNvPr id="54" name="Text Placeholder 2">
            <a:extLst>
              <a:ext uri="{FF2B5EF4-FFF2-40B4-BE49-F238E27FC236}">
                <a16:creationId xmlns:a16="http://schemas.microsoft.com/office/drawing/2014/main" id="{818A2C15-8515-49E3-8981-117A46F0E757}"/>
              </a:ext>
            </a:extLst>
          </p:cNvPr>
          <p:cNvSpPr>
            <a:spLocks noGrp="1"/>
          </p:cNvSpPr>
          <p:nvPr userDrawn="1">
            <p:ph type="body" sz="quarter" idx="23" hasCustomPrompt="1"/>
          </p:nvPr>
        </p:nvSpPr>
        <p:spPr>
          <a:xfrm>
            <a:off x="2671699" y="3841413"/>
            <a:ext cx="2196299" cy="171459"/>
          </a:xfrm>
        </p:spPr>
        <p:txBody>
          <a:bodyPr>
            <a:noAutofit/>
          </a:bodyPr>
          <a:lstStyle>
            <a:lvl1pPr marL="0" indent="0">
              <a:buNone/>
              <a:defRPr sz="900">
                <a:latin typeface="Tahoma" panose="020B0604030504040204" pitchFamily="34" charset="0"/>
                <a:ea typeface="Tahoma" panose="020B0604030504040204" pitchFamily="34" charset="0"/>
                <a:cs typeface="Tahoma" panose="020B0604030504040204" pitchFamily="34" charset="0"/>
              </a:defRPr>
            </a:lvl1pPr>
          </a:lstStyle>
          <a:p>
            <a:pPr lvl="0"/>
            <a:r>
              <a:rPr lang="en-US" dirty="0"/>
              <a:t>Add your fake business name</a:t>
            </a:r>
          </a:p>
        </p:txBody>
      </p:sp>
      <p:sp>
        <p:nvSpPr>
          <p:cNvPr id="55" name="Text Placeholder 2">
            <a:extLst>
              <a:ext uri="{FF2B5EF4-FFF2-40B4-BE49-F238E27FC236}">
                <a16:creationId xmlns:a16="http://schemas.microsoft.com/office/drawing/2014/main" id="{C46BE14C-6D75-4923-900A-995DC0BC1331}"/>
              </a:ext>
            </a:extLst>
          </p:cNvPr>
          <p:cNvSpPr>
            <a:spLocks noGrp="1"/>
          </p:cNvSpPr>
          <p:nvPr userDrawn="1">
            <p:ph type="body" sz="quarter" idx="24" hasCustomPrompt="1"/>
          </p:nvPr>
        </p:nvSpPr>
        <p:spPr>
          <a:xfrm>
            <a:off x="2677016" y="4036662"/>
            <a:ext cx="1946656" cy="171458"/>
          </a:xfrm>
        </p:spPr>
        <p:txBody>
          <a:bodyPr/>
          <a:lstStyle>
            <a:lvl1pPr marL="0" indent="0">
              <a:buNone/>
              <a:defRPr sz="700">
                <a:latin typeface="Tahoma" panose="020B0604030504040204" pitchFamily="34" charset="0"/>
                <a:ea typeface="Tahoma" panose="020B0604030504040204" pitchFamily="34" charset="0"/>
                <a:cs typeface="Tahoma" panose="020B0604030504040204" pitchFamily="34" charset="0"/>
              </a:defRPr>
            </a:lvl1pPr>
          </a:lstStyle>
          <a:p>
            <a:pPr lvl="0"/>
            <a:r>
              <a:rPr lang="en-US" dirty="0"/>
              <a:t>Add date and time</a:t>
            </a:r>
          </a:p>
        </p:txBody>
      </p:sp>
      <p:pic>
        <p:nvPicPr>
          <p:cNvPr id="56" name="Picture 55">
            <a:extLst>
              <a:ext uri="{FF2B5EF4-FFF2-40B4-BE49-F238E27FC236}">
                <a16:creationId xmlns:a16="http://schemas.microsoft.com/office/drawing/2014/main" id="{653D5845-B158-4A89-B4CA-B279683BDF13}"/>
              </a:ext>
            </a:extLst>
          </p:cNvPr>
          <p:cNvPicPr>
            <a:picLocks noChangeAspect="1"/>
          </p:cNvPicPr>
          <p:nvPr userDrawn="1"/>
        </p:nvPicPr>
        <p:blipFill>
          <a:blip r:embed="rId14"/>
          <a:stretch>
            <a:fillRect/>
          </a:stretch>
        </p:blipFill>
        <p:spPr>
          <a:xfrm>
            <a:off x="4635859" y="4039954"/>
            <a:ext cx="241312" cy="171459"/>
          </a:xfrm>
          <a:prstGeom prst="rect">
            <a:avLst/>
          </a:prstGeom>
        </p:spPr>
      </p:pic>
      <p:pic>
        <p:nvPicPr>
          <p:cNvPr id="57" name="Picture 56">
            <a:extLst>
              <a:ext uri="{FF2B5EF4-FFF2-40B4-BE49-F238E27FC236}">
                <a16:creationId xmlns:a16="http://schemas.microsoft.com/office/drawing/2014/main" id="{6F59C479-4EED-492A-A219-E866CBE620CE}"/>
              </a:ext>
            </a:extLst>
          </p:cNvPr>
          <p:cNvPicPr>
            <a:picLocks noChangeAspect="1"/>
          </p:cNvPicPr>
          <p:nvPr userDrawn="1"/>
        </p:nvPicPr>
        <p:blipFill>
          <a:blip r:embed="rId15"/>
          <a:stretch>
            <a:fillRect/>
          </a:stretch>
        </p:blipFill>
        <p:spPr>
          <a:xfrm>
            <a:off x="4886567" y="3811858"/>
            <a:ext cx="187859" cy="96338"/>
          </a:xfrm>
          <a:prstGeom prst="rect">
            <a:avLst/>
          </a:prstGeom>
        </p:spPr>
      </p:pic>
      <p:grpSp>
        <p:nvGrpSpPr>
          <p:cNvPr id="64" name="Group 63">
            <a:extLst>
              <a:ext uri="{FF2B5EF4-FFF2-40B4-BE49-F238E27FC236}">
                <a16:creationId xmlns:a16="http://schemas.microsoft.com/office/drawing/2014/main" id="{6D442D4D-D63B-4882-8770-11239E9DF2A1}"/>
              </a:ext>
            </a:extLst>
          </p:cNvPr>
          <p:cNvGrpSpPr/>
          <p:nvPr userDrawn="1"/>
        </p:nvGrpSpPr>
        <p:grpSpPr>
          <a:xfrm>
            <a:off x="833399" y="2742268"/>
            <a:ext cx="993914" cy="1461041"/>
            <a:chOff x="833399" y="1988287"/>
            <a:chExt cx="993914" cy="1461040"/>
          </a:xfrm>
        </p:grpSpPr>
        <p:sp>
          <p:nvSpPr>
            <p:cNvPr id="65" name="Rectangle 64">
              <a:extLst>
                <a:ext uri="{FF2B5EF4-FFF2-40B4-BE49-F238E27FC236}">
                  <a16:creationId xmlns:a16="http://schemas.microsoft.com/office/drawing/2014/main" id="{EAA61D53-F5FB-429A-908C-6D6ECF3CF9C1}"/>
                </a:ext>
              </a:extLst>
            </p:cNvPr>
            <p:cNvSpPr/>
            <p:nvPr/>
          </p:nvSpPr>
          <p:spPr>
            <a:xfrm>
              <a:off x="833399" y="2014411"/>
              <a:ext cx="993913" cy="151075"/>
            </a:xfrm>
            <a:prstGeom prst="rect">
              <a:avLst/>
            </a:prstGeom>
            <a:solidFill>
              <a:schemeClr val="bg1"/>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9"/>
            </a:p>
          </p:txBody>
        </p:sp>
        <p:sp>
          <p:nvSpPr>
            <p:cNvPr id="66" name="TextBox 65">
              <a:extLst>
                <a:ext uri="{FF2B5EF4-FFF2-40B4-BE49-F238E27FC236}">
                  <a16:creationId xmlns:a16="http://schemas.microsoft.com/office/drawing/2014/main" id="{F33E9C34-BD49-4EF7-95FF-4CBAFDFDDEDA}"/>
                </a:ext>
              </a:extLst>
            </p:cNvPr>
            <p:cNvSpPr txBox="1"/>
            <p:nvPr/>
          </p:nvSpPr>
          <p:spPr>
            <a:xfrm>
              <a:off x="833399" y="1988287"/>
              <a:ext cx="993914" cy="1461040"/>
            </a:xfrm>
            <a:prstGeom prst="rect">
              <a:avLst/>
            </a:prstGeom>
            <a:noFill/>
          </p:spPr>
          <p:txBody>
            <a:bodyPr wrap="square" rtlCol="0">
              <a:spAutoFit/>
            </a:bodyPr>
            <a:lstStyle/>
            <a:p>
              <a:pPr>
                <a:spcAft>
                  <a:spcPts val="800"/>
                </a:spcAft>
              </a:pPr>
              <a:r>
                <a:rPr lang="en-US" sz="699" b="1" dirty="0">
                  <a:latin typeface="Tahoma" panose="020B0604030504040204" pitchFamily="34" charset="0"/>
                  <a:ea typeface="Tahoma" panose="020B0604030504040204" pitchFamily="34" charset="0"/>
                  <a:cs typeface="Tahoma" panose="020B0604030504040204" pitchFamily="34" charset="0"/>
                </a:rPr>
                <a:t>Home</a:t>
              </a:r>
            </a:p>
            <a:p>
              <a:pPr>
                <a:spcAft>
                  <a:spcPts val="800"/>
                </a:spcAft>
              </a:pPr>
              <a:r>
                <a:rPr lang="en-US" sz="699" dirty="0">
                  <a:latin typeface="Tahoma" panose="020B0604030504040204" pitchFamily="34" charset="0"/>
                  <a:ea typeface="Tahoma" panose="020B0604030504040204" pitchFamily="34" charset="0"/>
                  <a:cs typeface="Tahoma" panose="020B0604030504040204" pitchFamily="34" charset="0"/>
                </a:rPr>
                <a:t>About</a:t>
              </a:r>
            </a:p>
            <a:p>
              <a:pPr>
                <a:spcAft>
                  <a:spcPts val="800"/>
                </a:spcAft>
              </a:pPr>
              <a:r>
                <a:rPr lang="en-US" sz="699" dirty="0">
                  <a:latin typeface="Tahoma" panose="020B0604030504040204" pitchFamily="34" charset="0"/>
                  <a:ea typeface="Tahoma" panose="020B0604030504040204" pitchFamily="34" charset="0"/>
                  <a:cs typeface="Tahoma" panose="020B0604030504040204" pitchFamily="34" charset="0"/>
                </a:rPr>
                <a:t>Photos</a:t>
              </a:r>
            </a:p>
            <a:p>
              <a:pPr>
                <a:spcAft>
                  <a:spcPts val="800"/>
                </a:spcAft>
              </a:pPr>
              <a:r>
                <a:rPr lang="en-US" sz="699" dirty="0">
                  <a:latin typeface="Tahoma" panose="020B0604030504040204" pitchFamily="34" charset="0"/>
                  <a:ea typeface="Tahoma" panose="020B0604030504040204" pitchFamily="34" charset="0"/>
                  <a:cs typeface="Tahoma" panose="020B0604030504040204" pitchFamily="34" charset="0"/>
                </a:rPr>
                <a:t>Reviews</a:t>
              </a:r>
            </a:p>
            <a:p>
              <a:pPr>
                <a:spcAft>
                  <a:spcPts val="800"/>
                </a:spcAft>
              </a:pPr>
              <a:r>
                <a:rPr lang="en-US" sz="699" dirty="0">
                  <a:latin typeface="Tahoma" panose="020B0604030504040204" pitchFamily="34" charset="0"/>
                  <a:ea typeface="Tahoma" panose="020B0604030504040204" pitchFamily="34" charset="0"/>
                  <a:cs typeface="Tahoma" panose="020B0604030504040204" pitchFamily="34" charset="0"/>
                </a:rPr>
                <a:t>Events</a:t>
              </a:r>
            </a:p>
            <a:p>
              <a:pPr>
                <a:spcAft>
                  <a:spcPts val="800"/>
                </a:spcAft>
              </a:pPr>
              <a:r>
                <a:rPr lang="en-US" sz="699" dirty="0">
                  <a:latin typeface="Tahoma" panose="020B0604030504040204" pitchFamily="34" charset="0"/>
                  <a:ea typeface="Tahoma" panose="020B0604030504040204" pitchFamily="34" charset="0"/>
                  <a:cs typeface="Tahoma" panose="020B0604030504040204" pitchFamily="34" charset="0"/>
                </a:rPr>
                <a:t>Posts</a:t>
              </a:r>
            </a:p>
            <a:p>
              <a:pPr>
                <a:spcAft>
                  <a:spcPts val="800"/>
                </a:spcAft>
              </a:pPr>
              <a:r>
                <a:rPr lang="en-US" sz="699" dirty="0">
                  <a:latin typeface="Tahoma" panose="020B0604030504040204" pitchFamily="34" charset="0"/>
                  <a:ea typeface="Tahoma" panose="020B0604030504040204" pitchFamily="34" charset="0"/>
                  <a:cs typeface="Tahoma" panose="020B0604030504040204" pitchFamily="34" charset="0"/>
                </a:rPr>
                <a:t>Community</a:t>
              </a:r>
            </a:p>
          </p:txBody>
        </p:sp>
      </p:grpSp>
      <p:sp>
        <p:nvSpPr>
          <p:cNvPr id="68" name="Text Placeholder 2">
            <a:extLst>
              <a:ext uri="{FF2B5EF4-FFF2-40B4-BE49-F238E27FC236}">
                <a16:creationId xmlns:a16="http://schemas.microsoft.com/office/drawing/2014/main" id="{5F41E326-5270-4C70-AD67-C18A78AA7C29}"/>
              </a:ext>
            </a:extLst>
          </p:cNvPr>
          <p:cNvSpPr>
            <a:spLocks noGrp="1"/>
          </p:cNvSpPr>
          <p:nvPr>
            <p:ph type="body" sz="quarter" idx="25" hasCustomPrompt="1"/>
          </p:nvPr>
        </p:nvSpPr>
        <p:spPr>
          <a:xfrm>
            <a:off x="5638799" y="5079390"/>
            <a:ext cx="1636337" cy="300219"/>
          </a:xfrm>
        </p:spPr>
        <p:txBody>
          <a:bodyPr/>
          <a:lstStyle>
            <a:lvl1pPr marL="0" indent="0">
              <a:buNone/>
              <a:defRPr sz="700">
                <a:latin typeface="Tahoma" panose="020B0604030504040204" pitchFamily="34" charset="0"/>
                <a:ea typeface="Tahoma" panose="020B0604030504040204" pitchFamily="34" charset="0"/>
                <a:cs typeface="Tahoma" panose="020B0604030504040204" pitchFamily="34" charset="0"/>
              </a:defRPr>
            </a:lvl1pPr>
          </a:lstStyle>
          <a:p>
            <a:pPr lvl="0"/>
            <a:r>
              <a:rPr lang="en-US" dirty="0"/>
              <a:t>Add the Facebook category for your fake  business (review list)</a:t>
            </a:r>
          </a:p>
        </p:txBody>
      </p:sp>
      <p:sp>
        <p:nvSpPr>
          <p:cNvPr id="69" name="Text Placeholder 2">
            <a:extLst>
              <a:ext uri="{FF2B5EF4-FFF2-40B4-BE49-F238E27FC236}">
                <a16:creationId xmlns:a16="http://schemas.microsoft.com/office/drawing/2014/main" id="{EA7B21F4-75E5-4A1A-BB37-B8A9FB7BB4BA}"/>
              </a:ext>
            </a:extLst>
          </p:cNvPr>
          <p:cNvSpPr>
            <a:spLocks noGrp="1"/>
          </p:cNvSpPr>
          <p:nvPr>
            <p:ph type="body" sz="quarter" idx="26" hasCustomPrompt="1"/>
          </p:nvPr>
        </p:nvSpPr>
        <p:spPr>
          <a:xfrm>
            <a:off x="905256" y="2231138"/>
            <a:ext cx="1089672" cy="400490"/>
          </a:xfrm>
        </p:spPr>
        <p:txBody>
          <a:bodyPr>
            <a:noAutofit/>
          </a:bodyPr>
          <a:lstStyle>
            <a:lvl1pPr marL="0" indent="0">
              <a:buNone/>
              <a:defRPr sz="800" b="1">
                <a:latin typeface="Tahoma" panose="020B0604030504040204" pitchFamily="34" charset="0"/>
                <a:ea typeface="Tahoma" panose="020B0604030504040204" pitchFamily="34" charset="0"/>
                <a:cs typeface="Tahoma" panose="020B0604030504040204" pitchFamily="34" charset="0"/>
              </a:defRPr>
            </a:lvl1pPr>
          </a:lstStyle>
          <a:p>
            <a:pPr lvl="0"/>
            <a:r>
              <a:rPr lang="en-US" dirty="0"/>
              <a:t>Add your fake business id</a:t>
            </a:r>
          </a:p>
        </p:txBody>
      </p:sp>
      <p:sp>
        <p:nvSpPr>
          <p:cNvPr id="70" name="Rectangle: Rounded Corners 69">
            <a:extLst>
              <a:ext uri="{FF2B5EF4-FFF2-40B4-BE49-F238E27FC236}">
                <a16:creationId xmlns:a16="http://schemas.microsoft.com/office/drawing/2014/main" id="{1AA8C5C1-7FE1-4620-9F22-3C4DDADDAC85}"/>
              </a:ext>
            </a:extLst>
          </p:cNvPr>
          <p:cNvSpPr/>
          <p:nvPr userDrawn="1"/>
        </p:nvSpPr>
        <p:spPr>
          <a:xfrm>
            <a:off x="5641979" y="2810673"/>
            <a:ext cx="1299511" cy="132722"/>
          </a:xfrm>
          <a:prstGeom prst="roundRect">
            <a:avLst>
              <a:gd name="adj" fmla="val 50000"/>
            </a:avLst>
          </a:prstGeom>
          <a:solidFill>
            <a:srgbClr val="E9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D86121B9-A633-4676-98BF-93F85193D9AB}"/>
              </a:ext>
            </a:extLst>
          </p:cNvPr>
          <p:cNvSpPr/>
          <p:nvPr userDrawn="1"/>
        </p:nvSpPr>
        <p:spPr>
          <a:xfrm>
            <a:off x="5636678" y="3011386"/>
            <a:ext cx="1299511" cy="132722"/>
          </a:xfrm>
          <a:prstGeom prst="roundRect">
            <a:avLst>
              <a:gd name="adj" fmla="val 50000"/>
            </a:avLst>
          </a:prstGeom>
          <a:solidFill>
            <a:srgbClr val="E9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C26EC98F-1D45-403A-9738-2B83CBFD8C89}"/>
              </a:ext>
            </a:extLst>
          </p:cNvPr>
          <p:cNvSpPr/>
          <p:nvPr userDrawn="1"/>
        </p:nvSpPr>
        <p:spPr>
          <a:xfrm>
            <a:off x="5638300" y="3195971"/>
            <a:ext cx="1299511" cy="132722"/>
          </a:xfrm>
          <a:prstGeom prst="roundRect">
            <a:avLst>
              <a:gd name="adj" fmla="val 50000"/>
            </a:avLst>
          </a:prstGeom>
          <a:solidFill>
            <a:srgbClr val="E9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6FCAFDC0-C7BE-4763-BD2D-EBB1BE6DBB9B}"/>
              </a:ext>
            </a:extLst>
          </p:cNvPr>
          <p:cNvPicPr>
            <a:picLocks noChangeAspect="1"/>
          </p:cNvPicPr>
          <p:nvPr userDrawn="1"/>
        </p:nvPicPr>
        <p:blipFill rotWithShape="1">
          <a:blip r:embed="rId16"/>
          <a:srcRect b="37744"/>
          <a:stretch/>
        </p:blipFill>
        <p:spPr>
          <a:xfrm>
            <a:off x="5595300" y="3696858"/>
            <a:ext cx="1632034" cy="470459"/>
          </a:xfrm>
          <a:prstGeom prst="rect">
            <a:avLst/>
          </a:prstGeom>
        </p:spPr>
      </p:pic>
      <p:pic>
        <p:nvPicPr>
          <p:cNvPr id="75" name="Graphic 74" descr="Marker">
            <a:extLst>
              <a:ext uri="{FF2B5EF4-FFF2-40B4-BE49-F238E27FC236}">
                <a16:creationId xmlns:a16="http://schemas.microsoft.com/office/drawing/2014/main" id="{059D7D5A-BF37-407A-B8AB-BA98DE0B068F}"/>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128055" y="3767630"/>
            <a:ext cx="305268" cy="265363"/>
          </a:xfrm>
          <a:prstGeom prst="rect">
            <a:avLst/>
          </a:prstGeom>
        </p:spPr>
      </p:pic>
      <p:sp>
        <p:nvSpPr>
          <p:cNvPr id="78" name="TextBox 77">
            <a:extLst>
              <a:ext uri="{FF2B5EF4-FFF2-40B4-BE49-F238E27FC236}">
                <a16:creationId xmlns:a16="http://schemas.microsoft.com/office/drawing/2014/main" id="{2F7B8247-3BDA-405B-96EB-9C5C762BF299}"/>
              </a:ext>
            </a:extLst>
          </p:cNvPr>
          <p:cNvSpPr txBox="1"/>
          <p:nvPr userDrawn="1"/>
        </p:nvSpPr>
        <p:spPr>
          <a:xfrm>
            <a:off x="0" y="7619436"/>
            <a:ext cx="8229600" cy="600164"/>
          </a:xfrm>
          <a:prstGeom prst="rect">
            <a:avLst/>
          </a:prstGeom>
          <a:noFill/>
        </p:spPr>
        <p:txBody>
          <a:bodyPr wrap="square" rtlCol="0">
            <a:spAutoFit/>
          </a:bodyPr>
          <a:lstStyle/>
          <a:p>
            <a:pPr algn="ctr"/>
            <a:r>
              <a:rPr lang="en-US" sz="1100" b="1" i="1" dirty="0">
                <a:solidFill>
                  <a:schemeClr val="tx2"/>
                </a:solidFill>
              </a:rPr>
              <a:t>Disclaimer: </a:t>
            </a:r>
            <a:r>
              <a:rPr lang="en-US" sz="1100" i="1" dirty="0">
                <a:solidFill>
                  <a:schemeClr val="tx2"/>
                </a:solidFill>
              </a:rPr>
              <a:t>Facebook page mock-up created by Dr. Cherchiglia for US20 MI301: Bringing Media to Market - Michigan State University. </a:t>
            </a:r>
          </a:p>
          <a:p>
            <a:pPr algn="ctr"/>
            <a:r>
              <a:rPr lang="en-US" sz="1100" i="1" dirty="0">
                <a:solidFill>
                  <a:schemeClr val="tx2"/>
                </a:solidFill>
              </a:rPr>
              <a:t>To be used for educational purposes only within the scope of this course. Design elements copied or adapted from Facebook (</a:t>
            </a:r>
            <a:r>
              <a:rPr lang="en-US" sz="1100" i="1" dirty="0">
                <a:solidFill>
                  <a:schemeClr val="tx2"/>
                </a:solidFill>
                <a:hlinkClick r:id="rId19">
                  <a:extLst>
                    <a:ext uri="{A12FA001-AC4F-418D-AE19-62706E023703}">
                      <ahyp:hlinkClr xmlns:ahyp="http://schemas.microsoft.com/office/drawing/2018/hyperlinkcolor" val="tx"/>
                    </a:ext>
                  </a:extLst>
                </a:hlinkClick>
              </a:rPr>
              <a:t>https://www.facebook.com/</a:t>
            </a:r>
            <a:r>
              <a:rPr lang="en-US" sz="1100" i="1" dirty="0">
                <a:solidFill>
                  <a:schemeClr val="tx2"/>
                </a:solidFill>
              </a:rPr>
              <a:t>), Media Modifier (</a:t>
            </a:r>
            <a:r>
              <a:rPr lang="en-US" sz="1100" i="1" dirty="0">
                <a:solidFill>
                  <a:schemeClr val="tx2"/>
                </a:solidFill>
                <a:hlinkClick r:id="rId20">
                  <a:extLst>
                    <a:ext uri="{A12FA001-AC4F-418D-AE19-62706E023703}">
                      <ahyp:hlinkClr xmlns:ahyp="http://schemas.microsoft.com/office/drawing/2018/hyperlinkcolor" val="tx"/>
                    </a:ext>
                  </a:extLst>
                </a:hlinkClick>
              </a:rPr>
              <a:t>https://mediamodifier.com/</a:t>
            </a:r>
            <a:r>
              <a:rPr lang="en-US" sz="1100" i="1" dirty="0">
                <a:solidFill>
                  <a:schemeClr val="tx2"/>
                </a:solidFill>
              </a:rPr>
              <a:t>), and Google Maps (</a:t>
            </a:r>
            <a:r>
              <a:rPr lang="en-US" sz="1100" i="1" dirty="0">
                <a:solidFill>
                  <a:schemeClr val="tx2"/>
                </a:solidFill>
                <a:hlinkClick r:id="rId21">
                  <a:extLst>
                    <a:ext uri="{A12FA001-AC4F-418D-AE19-62706E023703}">
                      <ahyp:hlinkClr xmlns:ahyp="http://schemas.microsoft.com/office/drawing/2018/hyperlinkcolor" val="tx"/>
                    </a:ext>
                  </a:extLst>
                </a:hlinkClick>
              </a:rPr>
              <a:t>https://www.google.com/maps/</a:t>
            </a:r>
            <a:r>
              <a:rPr lang="en-US" sz="1100" i="1" dirty="0">
                <a:solidFill>
                  <a:schemeClr val="tx2"/>
                </a:solidFill>
              </a:rPr>
              <a:t>).</a:t>
            </a:r>
          </a:p>
        </p:txBody>
      </p:sp>
      <p:sp>
        <p:nvSpPr>
          <p:cNvPr id="80" name="Content Placeholder 79">
            <a:extLst>
              <a:ext uri="{FF2B5EF4-FFF2-40B4-BE49-F238E27FC236}">
                <a16:creationId xmlns:a16="http://schemas.microsoft.com/office/drawing/2014/main" id="{8004207F-1B09-4CE6-B33A-C9C5F09BCF04}"/>
              </a:ext>
            </a:extLst>
          </p:cNvPr>
          <p:cNvSpPr>
            <a:spLocks noGrp="1"/>
          </p:cNvSpPr>
          <p:nvPr>
            <p:ph sz="quarter" idx="27" hasCustomPrompt="1"/>
          </p:nvPr>
        </p:nvSpPr>
        <p:spPr>
          <a:xfrm>
            <a:off x="2222500" y="5213349"/>
            <a:ext cx="2867482" cy="1535791"/>
          </a:xfrm>
        </p:spPr>
        <p:txBody>
          <a:bodyPr>
            <a:normAutofit/>
          </a:bodyPr>
          <a:lstStyle>
            <a:lvl1pPr>
              <a:defRPr sz="900">
                <a:latin typeface="Tahoma" panose="020B0604030504040204" pitchFamily="34" charset="0"/>
                <a:ea typeface="Tahoma" panose="020B0604030504040204" pitchFamily="34" charset="0"/>
                <a:cs typeface="Tahoma" panose="020B0604030504040204" pitchFamily="34" charset="0"/>
              </a:defRPr>
            </a:lvl1pPr>
            <a:lvl2pPr>
              <a:defRPr sz="700">
                <a:latin typeface="Tahoma" panose="020B0604030504040204" pitchFamily="34" charset="0"/>
                <a:ea typeface="Tahoma" panose="020B0604030504040204" pitchFamily="34" charset="0"/>
                <a:cs typeface="Tahoma" panose="020B0604030504040204" pitchFamily="34" charset="0"/>
              </a:defRPr>
            </a:lvl2pPr>
            <a:lvl3pPr>
              <a:defRPr sz="700">
                <a:latin typeface="Tahoma" panose="020B0604030504040204" pitchFamily="34" charset="0"/>
                <a:ea typeface="Tahoma" panose="020B0604030504040204" pitchFamily="34" charset="0"/>
                <a:cs typeface="Tahoma" panose="020B0604030504040204" pitchFamily="34" charset="0"/>
              </a:defRPr>
            </a:lvl3pPr>
            <a:lvl4pPr>
              <a:defRPr sz="700">
                <a:latin typeface="Tahoma" panose="020B0604030504040204" pitchFamily="34" charset="0"/>
                <a:ea typeface="Tahoma" panose="020B0604030504040204" pitchFamily="34" charset="0"/>
                <a:cs typeface="Tahoma" panose="020B0604030504040204" pitchFamily="34" charset="0"/>
              </a:defRPr>
            </a:lvl4pPr>
            <a:lvl5pPr>
              <a:defRPr sz="700">
                <a:latin typeface="Tahoma" panose="020B0604030504040204" pitchFamily="34" charset="0"/>
                <a:ea typeface="Tahoma" panose="020B0604030504040204" pitchFamily="34" charset="0"/>
                <a:cs typeface="Tahoma" panose="020B0604030504040204" pitchFamily="34" charset="0"/>
              </a:defRPr>
            </a:lvl5pPr>
          </a:lstStyle>
          <a:p>
            <a:pPr lvl="0"/>
            <a:r>
              <a:rPr lang="en-US" dirty="0"/>
              <a:t>Add media content for your featured mock-up post; this media must be related to the external real media you are featuring </a:t>
            </a:r>
          </a:p>
        </p:txBody>
      </p:sp>
      <p:sp>
        <p:nvSpPr>
          <p:cNvPr id="81" name="TextBox 80">
            <a:extLst>
              <a:ext uri="{FF2B5EF4-FFF2-40B4-BE49-F238E27FC236}">
                <a16:creationId xmlns:a16="http://schemas.microsoft.com/office/drawing/2014/main" id="{40C4E58C-112D-421B-9F9F-23C1BD713AED}"/>
              </a:ext>
            </a:extLst>
          </p:cNvPr>
          <p:cNvSpPr txBox="1"/>
          <p:nvPr userDrawn="1"/>
        </p:nvSpPr>
        <p:spPr>
          <a:xfrm>
            <a:off x="713232" y="2240282"/>
            <a:ext cx="279244" cy="215444"/>
          </a:xfrm>
          <a:prstGeom prst="rect">
            <a:avLst/>
          </a:prstGeom>
          <a:noFill/>
        </p:spPr>
        <p:txBody>
          <a:bodyPr wrap="none" rtlCol="0">
            <a:spAutoFit/>
          </a:bodyPr>
          <a:lstStyle/>
          <a:p>
            <a:r>
              <a:rPr lang="en-US" sz="8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89356411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B_Posts_MockUp">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952F5261-0CFA-4A1C-B0D8-08D2964AAAE2}"/>
              </a:ext>
            </a:extLst>
          </p:cNvPr>
          <p:cNvSpPr/>
          <p:nvPr userDrawn="1"/>
        </p:nvSpPr>
        <p:spPr>
          <a:xfrm>
            <a:off x="0" y="10000"/>
            <a:ext cx="8229600" cy="7609436"/>
          </a:xfrm>
          <a:prstGeom prst="rect">
            <a:avLst/>
          </a:prstGeom>
          <a:solidFill>
            <a:srgbClr val="E9EBEE"/>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086969E6-8E40-4302-A14E-C2CD7DAF4FC3}"/>
              </a:ext>
            </a:extLst>
          </p:cNvPr>
          <p:cNvSpPr txBox="1"/>
          <p:nvPr userDrawn="1"/>
        </p:nvSpPr>
        <p:spPr>
          <a:xfrm>
            <a:off x="0" y="7619436"/>
            <a:ext cx="8229600" cy="600164"/>
          </a:xfrm>
          <a:prstGeom prst="rect">
            <a:avLst/>
          </a:prstGeom>
          <a:noFill/>
        </p:spPr>
        <p:txBody>
          <a:bodyPr wrap="square" rtlCol="0">
            <a:spAutoFit/>
          </a:bodyPr>
          <a:lstStyle/>
          <a:p>
            <a:pPr algn="ctr"/>
            <a:r>
              <a:rPr lang="en-US" sz="1100" b="1" i="1" dirty="0">
                <a:solidFill>
                  <a:schemeClr val="tx2"/>
                </a:solidFill>
              </a:rPr>
              <a:t>Disclaimer: </a:t>
            </a:r>
            <a:r>
              <a:rPr lang="en-US" sz="1100" i="1" dirty="0">
                <a:solidFill>
                  <a:schemeClr val="tx2"/>
                </a:solidFill>
              </a:rPr>
              <a:t>Facebook post mock-up created by Dr. Cherchiglia for US20 MI301: Bringing Media to Market - Michigan State University. </a:t>
            </a:r>
          </a:p>
          <a:p>
            <a:pPr algn="ctr"/>
            <a:r>
              <a:rPr lang="en-US" sz="1100" i="1" dirty="0">
                <a:solidFill>
                  <a:schemeClr val="tx2"/>
                </a:solidFill>
              </a:rPr>
              <a:t>To be used for educational purposes only within the scope of this course. </a:t>
            </a:r>
          </a:p>
          <a:p>
            <a:pPr algn="ctr"/>
            <a:r>
              <a:rPr lang="en-US" sz="1100" i="1" dirty="0">
                <a:solidFill>
                  <a:schemeClr val="tx2"/>
                </a:solidFill>
              </a:rPr>
              <a:t>Design elements copied or adapted from Facebook (</a:t>
            </a:r>
            <a:r>
              <a:rPr lang="en-US" sz="1100" i="1" dirty="0">
                <a:solidFill>
                  <a:schemeClr val="tx2"/>
                </a:solidFill>
                <a:hlinkClick r:id="rId2">
                  <a:extLst>
                    <a:ext uri="{A12FA001-AC4F-418D-AE19-62706E023703}">
                      <ahyp:hlinkClr xmlns:ahyp="http://schemas.microsoft.com/office/drawing/2018/hyperlinkcolor" val="tx"/>
                    </a:ext>
                  </a:extLst>
                </a:hlinkClick>
              </a:rPr>
              <a:t>https://www.facebook.com/</a:t>
            </a:r>
            <a:r>
              <a:rPr lang="en-US" sz="1100" i="1" dirty="0">
                <a:solidFill>
                  <a:schemeClr val="tx2"/>
                </a:solidFill>
              </a:rPr>
              <a:t>).</a:t>
            </a:r>
          </a:p>
        </p:txBody>
      </p:sp>
      <p:sp>
        <p:nvSpPr>
          <p:cNvPr id="5" name="Rectangle: Rounded Corners 4">
            <a:extLst>
              <a:ext uri="{FF2B5EF4-FFF2-40B4-BE49-F238E27FC236}">
                <a16:creationId xmlns:a16="http://schemas.microsoft.com/office/drawing/2014/main" id="{8C320498-CF87-49AC-B7EF-2B88DC5BB315}"/>
              </a:ext>
            </a:extLst>
          </p:cNvPr>
          <p:cNvSpPr/>
          <p:nvPr userDrawn="1"/>
        </p:nvSpPr>
        <p:spPr>
          <a:xfrm>
            <a:off x="547186" y="381404"/>
            <a:ext cx="2867605" cy="3553072"/>
          </a:xfrm>
          <a:prstGeom prst="roundRect">
            <a:avLst>
              <a:gd name="adj" fmla="val 1066"/>
            </a:avLst>
          </a:prstGeom>
          <a:solidFill>
            <a:srgbClr val="FFFFFF"/>
          </a:solidFill>
          <a:ln w="63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C3CFE070-D718-4CF9-9601-B165DA08A510}"/>
              </a:ext>
            </a:extLst>
          </p:cNvPr>
          <p:cNvPicPr>
            <a:picLocks noChangeAspect="1"/>
          </p:cNvPicPr>
          <p:nvPr userDrawn="1"/>
        </p:nvPicPr>
        <p:blipFill>
          <a:blip r:embed="rId3"/>
          <a:stretch>
            <a:fillRect/>
          </a:stretch>
        </p:blipFill>
        <p:spPr>
          <a:xfrm>
            <a:off x="603890" y="3689327"/>
            <a:ext cx="2781478" cy="215805"/>
          </a:xfrm>
          <a:prstGeom prst="rect">
            <a:avLst/>
          </a:prstGeom>
        </p:spPr>
      </p:pic>
      <p:sp>
        <p:nvSpPr>
          <p:cNvPr id="8" name="Picture Placeholder 8">
            <a:extLst>
              <a:ext uri="{FF2B5EF4-FFF2-40B4-BE49-F238E27FC236}">
                <a16:creationId xmlns:a16="http://schemas.microsoft.com/office/drawing/2014/main" id="{8816F91F-AE9F-4DAB-ADB7-56E9C11D549D}"/>
              </a:ext>
            </a:extLst>
          </p:cNvPr>
          <p:cNvSpPr>
            <a:spLocks noGrp="1" noChangeAspect="1"/>
          </p:cNvSpPr>
          <p:nvPr>
            <p:ph type="pic" sz="quarter" idx="21" hasCustomPrompt="1"/>
          </p:nvPr>
        </p:nvSpPr>
        <p:spPr>
          <a:xfrm>
            <a:off x="579867" y="455125"/>
            <a:ext cx="364480" cy="365106"/>
          </a:xfrm>
          <a:prstGeom prst="ellipse">
            <a:avLst/>
          </a:prstGeom>
          <a:ln w="3175">
            <a:solidFill>
              <a:schemeClr val="bg2"/>
            </a:solidFill>
          </a:ln>
        </p:spPr>
        <p:txBody>
          <a:bodyPr>
            <a:normAutofit/>
          </a:bodyPr>
          <a:lstStyle>
            <a:lvl1pPr marL="0" indent="0">
              <a:buNone/>
              <a:defRPr sz="400">
                <a:latin typeface="Tahoma" panose="020B0604030504040204" pitchFamily="34" charset="0"/>
                <a:ea typeface="Tahoma" panose="020B0604030504040204" pitchFamily="34" charset="0"/>
                <a:cs typeface="Tahoma" panose="020B0604030504040204" pitchFamily="34" charset="0"/>
              </a:defRPr>
            </a:lvl1pPr>
          </a:lstStyle>
          <a:p>
            <a:r>
              <a:rPr lang="en-US" dirty="0"/>
              <a:t>Profile pic</a:t>
            </a:r>
          </a:p>
        </p:txBody>
      </p:sp>
      <p:sp>
        <p:nvSpPr>
          <p:cNvPr id="9" name="Text Placeholder 51">
            <a:extLst>
              <a:ext uri="{FF2B5EF4-FFF2-40B4-BE49-F238E27FC236}">
                <a16:creationId xmlns:a16="http://schemas.microsoft.com/office/drawing/2014/main" id="{3514163A-A215-4AC4-A3DC-96CB581175E0}"/>
              </a:ext>
            </a:extLst>
          </p:cNvPr>
          <p:cNvSpPr>
            <a:spLocks noGrp="1"/>
          </p:cNvSpPr>
          <p:nvPr>
            <p:ph type="body" sz="quarter" idx="22" hasCustomPrompt="1"/>
          </p:nvPr>
        </p:nvSpPr>
        <p:spPr>
          <a:xfrm>
            <a:off x="544174" y="915927"/>
            <a:ext cx="2867604" cy="1116388"/>
          </a:xfrm>
        </p:spPr>
        <p:txBody>
          <a:bodyPr>
            <a:noAutofit/>
          </a:bodyPr>
          <a:lstStyle>
            <a:lvl1pPr>
              <a:defRPr sz="1200">
                <a:latin typeface="Tahoma" panose="020B0604030504040204" pitchFamily="34" charset="0"/>
                <a:ea typeface="Tahoma" panose="020B0604030504040204" pitchFamily="34" charset="0"/>
                <a:cs typeface="Tahoma" panose="020B0604030504040204" pitchFamily="34" charset="0"/>
              </a:defRPr>
            </a:lvl1pPr>
            <a:lvl2pPr>
              <a:defRPr sz="700">
                <a:latin typeface="Tahoma" panose="020B0604030504040204" pitchFamily="34" charset="0"/>
                <a:ea typeface="Tahoma" panose="020B0604030504040204" pitchFamily="34" charset="0"/>
                <a:cs typeface="Tahoma" panose="020B0604030504040204" pitchFamily="34" charset="0"/>
              </a:defRPr>
            </a:lvl2pPr>
            <a:lvl3pPr>
              <a:defRPr sz="700">
                <a:latin typeface="Tahoma" panose="020B0604030504040204" pitchFamily="34" charset="0"/>
                <a:ea typeface="Tahoma" panose="020B0604030504040204" pitchFamily="34" charset="0"/>
                <a:cs typeface="Tahoma" panose="020B0604030504040204" pitchFamily="34" charset="0"/>
              </a:defRPr>
            </a:lvl3pPr>
            <a:lvl4pPr>
              <a:defRPr sz="700">
                <a:latin typeface="Tahoma" panose="020B0604030504040204" pitchFamily="34" charset="0"/>
                <a:ea typeface="Tahoma" panose="020B0604030504040204" pitchFamily="34" charset="0"/>
                <a:cs typeface="Tahoma" panose="020B0604030504040204" pitchFamily="34" charset="0"/>
              </a:defRPr>
            </a:lvl4pPr>
            <a:lvl5pPr>
              <a:defRPr sz="700">
                <a:latin typeface="Tahoma" panose="020B0604030504040204" pitchFamily="34" charset="0"/>
                <a:ea typeface="Tahoma" panose="020B0604030504040204" pitchFamily="34" charset="0"/>
                <a:cs typeface="Tahoma" panose="020B0604030504040204" pitchFamily="34" charset="0"/>
              </a:defRPr>
            </a:lvl5pPr>
          </a:lstStyle>
          <a:p>
            <a:pPr lvl="0"/>
            <a:r>
              <a:rPr lang="en-US" dirty="0"/>
              <a:t>Add text or text + URL for your post (make sure URL is shortened and customized on </a:t>
            </a:r>
            <a:r>
              <a:rPr lang="en-US" dirty="0" err="1"/>
              <a:t>Bitly</a:t>
            </a:r>
            <a:r>
              <a:rPr lang="en-US" dirty="0"/>
              <a:t>)</a:t>
            </a:r>
          </a:p>
        </p:txBody>
      </p:sp>
      <p:sp>
        <p:nvSpPr>
          <p:cNvPr id="10" name="Text Placeholder 2">
            <a:extLst>
              <a:ext uri="{FF2B5EF4-FFF2-40B4-BE49-F238E27FC236}">
                <a16:creationId xmlns:a16="http://schemas.microsoft.com/office/drawing/2014/main" id="{1393BEC3-A753-44AD-867A-4599CEBAAE27}"/>
              </a:ext>
            </a:extLst>
          </p:cNvPr>
          <p:cNvSpPr>
            <a:spLocks noGrp="1"/>
          </p:cNvSpPr>
          <p:nvPr>
            <p:ph type="body" sz="quarter" idx="23" hasCustomPrompt="1"/>
          </p:nvPr>
        </p:nvSpPr>
        <p:spPr>
          <a:xfrm>
            <a:off x="993495" y="450821"/>
            <a:ext cx="2196299" cy="171459"/>
          </a:xfrm>
        </p:spPr>
        <p:txBody>
          <a:bodyPr>
            <a:noAutofit/>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pPr lvl="0"/>
            <a:r>
              <a:rPr lang="en-US" dirty="0"/>
              <a:t>Add your fake business name</a:t>
            </a:r>
          </a:p>
        </p:txBody>
      </p:sp>
      <p:sp>
        <p:nvSpPr>
          <p:cNvPr id="11" name="Text Placeholder 2">
            <a:extLst>
              <a:ext uri="{FF2B5EF4-FFF2-40B4-BE49-F238E27FC236}">
                <a16:creationId xmlns:a16="http://schemas.microsoft.com/office/drawing/2014/main" id="{D5DCE677-BBC1-4F59-B4A2-EBD5F27DA036}"/>
              </a:ext>
            </a:extLst>
          </p:cNvPr>
          <p:cNvSpPr>
            <a:spLocks noGrp="1"/>
          </p:cNvSpPr>
          <p:nvPr>
            <p:ph type="body" sz="quarter" idx="24" hasCustomPrompt="1"/>
          </p:nvPr>
        </p:nvSpPr>
        <p:spPr>
          <a:xfrm>
            <a:off x="998812" y="646070"/>
            <a:ext cx="1946656" cy="171458"/>
          </a:xfrm>
        </p:spPr>
        <p:txBody>
          <a:bodyPr/>
          <a:lstStyle>
            <a:lvl1pPr>
              <a:defRPr sz="700">
                <a:latin typeface="Tahoma" panose="020B0604030504040204" pitchFamily="34" charset="0"/>
                <a:ea typeface="Tahoma" panose="020B0604030504040204" pitchFamily="34" charset="0"/>
                <a:cs typeface="Tahoma" panose="020B0604030504040204" pitchFamily="34" charset="0"/>
              </a:defRPr>
            </a:lvl1pPr>
          </a:lstStyle>
          <a:p>
            <a:pPr lvl="0"/>
            <a:r>
              <a:rPr lang="en-US" dirty="0"/>
              <a:t>Add the date and time</a:t>
            </a:r>
          </a:p>
        </p:txBody>
      </p:sp>
      <p:pic>
        <p:nvPicPr>
          <p:cNvPr id="12" name="Picture 11">
            <a:extLst>
              <a:ext uri="{FF2B5EF4-FFF2-40B4-BE49-F238E27FC236}">
                <a16:creationId xmlns:a16="http://schemas.microsoft.com/office/drawing/2014/main" id="{418A3AED-0E97-4FC6-834E-14ABB9EC41BB}"/>
              </a:ext>
            </a:extLst>
          </p:cNvPr>
          <p:cNvPicPr>
            <a:picLocks noChangeAspect="1"/>
          </p:cNvPicPr>
          <p:nvPr userDrawn="1"/>
        </p:nvPicPr>
        <p:blipFill>
          <a:blip r:embed="rId4"/>
          <a:stretch>
            <a:fillRect/>
          </a:stretch>
        </p:blipFill>
        <p:spPr>
          <a:xfrm>
            <a:off x="2957655" y="649362"/>
            <a:ext cx="241312" cy="171459"/>
          </a:xfrm>
          <a:prstGeom prst="rect">
            <a:avLst/>
          </a:prstGeom>
        </p:spPr>
      </p:pic>
      <p:pic>
        <p:nvPicPr>
          <p:cNvPr id="13" name="Picture 12">
            <a:extLst>
              <a:ext uri="{FF2B5EF4-FFF2-40B4-BE49-F238E27FC236}">
                <a16:creationId xmlns:a16="http://schemas.microsoft.com/office/drawing/2014/main" id="{64AE143E-9112-4B6F-929D-152C46289D4F}"/>
              </a:ext>
            </a:extLst>
          </p:cNvPr>
          <p:cNvPicPr>
            <a:picLocks noChangeAspect="1"/>
          </p:cNvPicPr>
          <p:nvPr userDrawn="1"/>
        </p:nvPicPr>
        <p:blipFill>
          <a:blip r:embed="rId5"/>
          <a:stretch>
            <a:fillRect/>
          </a:stretch>
        </p:blipFill>
        <p:spPr>
          <a:xfrm>
            <a:off x="3208363" y="421266"/>
            <a:ext cx="187859" cy="96338"/>
          </a:xfrm>
          <a:prstGeom prst="rect">
            <a:avLst/>
          </a:prstGeom>
        </p:spPr>
      </p:pic>
      <p:sp>
        <p:nvSpPr>
          <p:cNvPr id="51" name="Text Placeholder 50">
            <a:extLst>
              <a:ext uri="{FF2B5EF4-FFF2-40B4-BE49-F238E27FC236}">
                <a16:creationId xmlns:a16="http://schemas.microsoft.com/office/drawing/2014/main" id="{65D90C9A-0796-4348-91BB-F209F41AA47E}"/>
              </a:ext>
            </a:extLst>
          </p:cNvPr>
          <p:cNvSpPr>
            <a:spLocks noGrp="1"/>
          </p:cNvSpPr>
          <p:nvPr>
            <p:ph type="body" sz="quarter" idx="35" hasCustomPrompt="1"/>
          </p:nvPr>
        </p:nvSpPr>
        <p:spPr>
          <a:xfrm>
            <a:off x="3771899" y="474621"/>
            <a:ext cx="4250023" cy="247649"/>
          </a:xfrm>
        </p:spPr>
        <p:txBody>
          <a:bodyPr/>
          <a:lstStyle>
            <a:lvl1pPr marL="0" indent="0">
              <a:buNone/>
              <a:defRPr sz="1200">
                <a:latin typeface="Tahoma" panose="020B0604030504040204" pitchFamily="34" charset="0"/>
                <a:ea typeface="Tahoma" panose="020B0604030504040204" pitchFamily="34" charset="0"/>
                <a:cs typeface="Tahoma" panose="020B0604030504040204" pitchFamily="34" charset="0"/>
              </a:defRPr>
            </a:lvl1pPr>
          </a:lstStyle>
          <a:p>
            <a:pPr lvl="0"/>
            <a:r>
              <a:rPr lang="en-US" dirty="0"/>
              <a:t>Post type: transformational or informational? </a:t>
            </a:r>
          </a:p>
        </p:txBody>
      </p:sp>
      <p:sp>
        <p:nvSpPr>
          <p:cNvPr id="53" name="Text Placeholder 50">
            <a:extLst>
              <a:ext uri="{FF2B5EF4-FFF2-40B4-BE49-F238E27FC236}">
                <a16:creationId xmlns:a16="http://schemas.microsoft.com/office/drawing/2014/main" id="{17BA8B42-47B1-424F-8C6F-F40DF526E07B}"/>
              </a:ext>
            </a:extLst>
          </p:cNvPr>
          <p:cNvSpPr>
            <a:spLocks noGrp="1"/>
          </p:cNvSpPr>
          <p:nvPr>
            <p:ph type="body" sz="quarter" idx="37" hasCustomPrompt="1"/>
          </p:nvPr>
        </p:nvSpPr>
        <p:spPr>
          <a:xfrm>
            <a:off x="3771899" y="817528"/>
            <a:ext cx="4250023" cy="579472"/>
          </a:xfrm>
        </p:spPr>
        <p:txBody>
          <a:bodyPr/>
          <a:lstStyle>
            <a:lvl1pPr marL="0" indent="0">
              <a:buNone/>
              <a:defRPr sz="1200">
                <a:latin typeface="Tahoma" panose="020B0604030504040204" pitchFamily="34" charset="0"/>
                <a:ea typeface="Tahoma" panose="020B0604030504040204" pitchFamily="34" charset="0"/>
                <a:cs typeface="Tahoma" panose="020B0604030504040204" pitchFamily="34" charset="0"/>
              </a:defRPr>
            </a:lvl1pPr>
          </a:lstStyle>
          <a:p>
            <a:pPr lvl="0"/>
            <a:r>
              <a:rPr lang="en-US" dirty="0"/>
              <a:t>Post category: Brand Awareness, Corporate Social Responsibility (CSR), Customer Service, Engagement, Product Awareness, Promotional, and/or Seasonal? </a:t>
            </a:r>
          </a:p>
        </p:txBody>
      </p:sp>
      <p:sp>
        <p:nvSpPr>
          <p:cNvPr id="55" name="Text Placeholder 50">
            <a:extLst>
              <a:ext uri="{FF2B5EF4-FFF2-40B4-BE49-F238E27FC236}">
                <a16:creationId xmlns:a16="http://schemas.microsoft.com/office/drawing/2014/main" id="{E78CC1D7-E07E-424F-BADD-3C1155E8E477}"/>
              </a:ext>
            </a:extLst>
          </p:cNvPr>
          <p:cNvSpPr>
            <a:spLocks noGrp="1"/>
          </p:cNvSpPr>
          <p:nvPr>
            <p:ph type="body" sz="quarter" idx="39" hasCustomPrompt="1"/>
          </p:nvPr>
        </p:nvSpPr>
        <p:spPr>
          <a:xfrm>
            <a:off x="3771899" y="1492259"/>
            <a:ext cx="4250023" cy="2371658"/>
          </a:xfrm>
        </p:spPr>
        <p:txBody>
          <a:bodyPr/>
          <a:lstStyle>
            <a:lvl1pPr marL="0" indent="0">
              <a:buNone/>
              <a:defRPr sz="1200">
                <a:latin typeface="Tahoma" panose="020B0604030504040204" pitchFamily="34" charset="0"/>
                <a:ea typeface="Tahoma" panose="020B0604030504040204" pitchFamily="34" charset="0"/>
                <a:cs typeface="Tahoma" panose="020B0604030504040204" pitchFamily="34" charset="0"/>
              </a:defRPr>
            </a:lvl1pPr>
          </a:lstStyle>
          <a:p>
            <a:pPr lvl="0"/>
            <a:r>
              <a:rPr lang="en-US" dirty="0"/>
              <a:t>Discuss (at least 50 words): What were you hoping to achieve with this post? What was your intention/idea behind this post? How is this post connected to your overall business idea? Etc.</a:t>
            </a:r>
          </a:p>
        </p:txBody>
      </p:sp>
      <p:sp>
        <p:nvSpPr>
          <p:cNvPr id="60" name="Text Placeholder 50">
            <a:extLst>
              <a:ext uri="{FF2B5EF4-FFF2-40B4-BE49-F238E27FC236}">
                <a16:creationId xmlns:a16="http://schemas.microsoft.com/office/drawing/2014/main" id="{ABDA25E7-0FD5-4714-9B5A-311266257D8F}"/>
              </a:ext>
            </a:extLst>
          </p:cNvPr>
          <p:cNvSpPr>
            <a:spLocks noGrp="1"/>
          </p:cNvSpPr>
          <p:nvPr>
            <p:ph type="body" sz="quarter" idx="40" hasCustomPrompt="1"/>
          </p:nvPr>
        </p:nvSpPr>
        <p:spPr>
          <a:xfrm>
            <a:off x="3772000" y="4113823"/>
            <a:ext cx="4249913" cy="247649"/>
          </a:xfrm>
        </p:spPr>
        <p:txBody>
          <a:bodyPr/>
          <a:lstStyle>
            <a:lvl1pPr marL="0" indent="0">
              <a:buNone/>
              <a:defRPr sz="1200">
                <a:latin typeface="Tahoma" panose="020B0604030504040204" pitchFamily="34" charset="0"/>
                <a:ea typeface="Tahoma" panose="020B0604030504040204" pitchFamily="34" charset="0"/>
                <a:cs typeface="Tahoma" panose="020B0604030504040204" pitchFamily="34" charset="0"/>
              </a:defRPr>
            </a:lvl1pPr>
          </a:lstStyle>
          <a:p>
            <a:pPr lvl="0"/>
            <a:r>
              <a:rPr lang="en-US" dirty="0"/>
              <a:t>Post type: transformational or informational? </a:t>
            </a:r>
          </a:p>
        </p:txBody>
      </p:sp>
      <p:sp>
        <p:nvSpPr>
          <p:cNvPr id="61" name="Text Placeholder 50">
            <a:extLst>
              <a:ext uri="{FF2B5EF4-FFF2-40B4-BE49-F238E27FC236}">
                <a16:creationId xmlns:a16="http://schemas.microsoft.com/office/drawing/2014/main" id="{DB302828-8757-4029-9DDC-FBB0F08436DF}"/>
              </a:ext>
            </a:extLst>
          </p:cNvPr>
          <p:cNvSpPr>
            <a:spLocks noGrp="1"/>
          </p:cNvSpPr>
          <p:nvPr>
            <p:ph type="body" sz="quarter" idx="41" hasCustomPrompt="1"/>
          </p:nvPr>
        </p:nvSpPr>
        <p:spPr>
          <a:xfrm>
            <a:off x="3772000" y="4456730"/>
            <a:ext cx="4249913" cy="579472"/>
          </a:xfrm>
        </p:spPr>
        <p:txBody>
          <a:bodyPr/>
          <a:lstStyle>
            <a:lvl1pPr marL="0" indent="0">
              <a:buNone/>
              <a:defRPr sz="1200">
                <a:latin typeface="Tahoma" panose="020B0604030504040204" pitchFamily="34" charset="0"/>
                <a:ea typeface="Tahoma" panose="020B0604030504040204" pitchFamily="34" charset="0"/>
                <a:cs typeface="Tahoma" panose="020B0604030504040204" pitchFamily="34" charset="0"/>
              </a:defRPr>
            </a:lvl1pPr>
          </a:lstStyle>
          <a:p>
            <a:pPr lvl="0"/>
            <a:r>
              <a:rPr lang="en-US" dirty="0"/>
              <a:t>Post category: Brand Awareness, Corporate Social Responsibility (CSR), Customer Service, Engagement, Product Awareness, Promotional, and/or Seasonal? </a:t>
            </a:r>
          </a:p>
        </p:txBody>
      </p:sp>
      <p:sp>
        <p:nvSpPr>
          <p:cNvPr id="63" name="Text Placeholder 50">
            <a:extLst>
              <a:ext uri="{FF2B5EF4-FFF2-40B4-BE49-F238E27FC236}">
                <a16:creationId xmlns:a16="http://schemas.microsoft.com/office/drawing/2014/main" id="{F5291261-7E9C-4767-B47D-998C7B58D805}"/>
              </a:ext>
            </a:extLst>
          </p:cNvPr>
          <p:cNvSpPr>
            <a:spLocks noGrp="1"/>
          </p:cNvSpPr>
          <p:nvPr>
            <p:ph type="body" sz="quarter" idx="43" hasCustomPrompt="1"/>
          </p:nvPr>
        </p:nvSpPr>
        <p:spPr>
          <a:xfrm>
            <a:off x="3772000" y="5141365"/>
            <a:ext cx="4249913" cy="2361753"/>
          </a:xfrm>
        </p:spPr>
        <p:txBody>
          <a:bodyPr/>
          <a:lstStyle>
            <a:lvl1pPr marL="0" indent="0">
              <a:buNone/>
              <a:defRPr sz="1200">
                <a:latin typeface="Tahoma" panose="020B0604030504040204" pitchFamily="34" charset="0"/>
                <a:ea typeface="Tahoma" panose="020B0604030504040204" pitchFamily="34" charset="0"/>
                <a:cs typeface="Tahoma" panose="020B0604030504040204" pitchFamily="34" charset="0"/>
              </a:defRPr>
            </a:lvl1pPr>
          </a:lstStyle>
          <a:p>
            <a:pPr lvl="0"/>
            <a:r>
              <a:rPr lang="en-US" dirty="0"/>
              <a:t>Discuss (at least 50 words): What were you hoping to achieve with this post? What was your intention/idea behind this post? How is this post connected to your overall business idea? Etc.</a:t>
            </a:r>
          </a:p>
        </p:txBody>
      </p:sp>
      <p:sp>
        <p:nvSpPr>
          <p:cNvPr id="66" name="Rectangle: Rounded Corners 65">
            <a:extLst>
              <a:ext uri="{FF2B5EF4-FFF2-40B4-BE49-F238E27FC236}">
                <a16:creationId xmlns:a16="http://schemas.microsoft.com/office/drawing/2014/main" id="{162D93E4-4CDC-4F9A-B9FD-41E37F102948}"/>
              </a:ext>
            </a:extLst>
          </p:cNvPr>
          <p:cNvSpPr/>
          <p:nvPr userDrawn="1"/>
        </p:nvSpPr>
        <p:spPr>
          <a:xfrm>
            <a:off x="544331" y="4006306"/>
            <a:ext cx="2867605" cy="3553072"/>
          </a:xfrm>
          <a:prstGeom prst="roundRect">
            <a:avLst>
              <a:gd name="adj" fmla="val 1066"/>
            </a:avLst>
          </a:prstGeom>
          <a:solidFill>
            <a:srgbClr val="FFFFFF"/>
          </a:solidFill>
          <a:ln w="63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7" name="Picture 66">
            <a:extLst>
              <a:ext uri="{FF2B5EF4-FFF2-40B4-BE49-F238E27FC236}">
                <a16:creationId xmlns:a16="http://schemas.microsoft.com/office/drawing/2014/main" id="{0A6A2563-BB18-443D-AAAF-209677CEA6BC}"/>
              </a:ext>
            </a:extLst>
          </p:cNvPr>
          <p:cNvPicPr>
            <a:picLocks noChangeAspect="1"/>
          </p:cNvPicPr>
          <p:nvPr userDrawn="1"/>
        </p:nvPicPr>
        <p:blipFill>
          <a:blip r:embed="rId3"/>
          <a:stretch>
            <a:fillRect/>
          </a:stretch>
        </p:blipFill>
        <p:spPr>
          <a:xfrm>
            <a:off x="601035" y="7314229"/>
            <a:ext cx="2781478" cy="215805"/>
          </a:xfrm>
          <a:prstGeom prst="rect">
            <a:avLst/>
          </a:prstGeom>
        </p:spPr>
      </p:pic>
      <p:sp>
        <p:nvSpPr>
          <p:cNvPr id="69" name="Picture Placeholder 8">
            <a:extLst>
              <a:ext uri="{FF2B5EF4-FFF2-40B4-BE49-F238E27FC236}">
                <a16:creationId xmlns:a16="http://schemas.microsoft.com/office/drawing/2014/main" id="{D430FB19-AA7B-43E1-84F6-425DB2FA5295}"/>
              </a:ext>
            </a:extLst>
          </p:cNvPr>
          <p:cNvSpPr>
            <a:spLocks noGrp="1" noChangeAspect="1"/>
          </p:cNvSpPr>
          <p:nvPr>
            <p:ph type="pic" sz="quarter" idx="45" hasCustomPrompt="1"/>
          </p:nvPr>
        </p:nvSpPr>
        <p:spPr>
          <a:xfrm>
            <a:off x="577012" y="4080027"/>
            <a:ext cx="364480" cy="365106"/>
          </a:xfrm>
          <a:prstGeom prst="ellipse">
            <a:avLst/>
          </a:prstGeom>
          <a:ln w="3175">
            <a:solidFill>
              <a:schemeClr val="bg2"/>
            </a:solidFill>
          </a:ln>
        </p:spPr>
        <p:txBody>
          <a:bodyPr>
            <a:normAutofit/>
          </a:bodyPr>
          <a:lstStyle>
            <a:lvl1pPr marL="0" indent="0">
              <a:buNone/>
              <a:defRPr sz="400">
                <a:latin typeface="Tahoma" panose="020B0604030504040204" pitchFamily="34" charset="0"/>
                <a:ea typeface="Tahoma" panose="020B0604030504040204" pitchFamily="34" charset="0"/>
                <a:cs typeface="Tahoma" panose="020B0604030504040204" pitchFamily="34" charset="0"/>
              </a:defRPr>
            </a:lvl1pPr>
          </a:lstStyle>
          <a:p>
            <a:r>
              <a:rPr lang="en-US" dirty="0"/>
              <a:t>Profile pic</a:t>
            </a:r>
          </a:p>
        </p:txBody>
      </p:sp>
      <p:sp>
        <p:nvSpPr>
          <p:cNvPr id="70" name="Text Placeholder 51">
            <a:extLst>
              <a:ext uri="{FF2B5EF4-FFF2-40B4-BE49-F238E27FC236}">
                <a16:creationId xmlns:a16="http://schemas.microsoft.com/office/drawing/2014/main" id="{1019003B-2885-401A-BE10-8DF1738AB884}"/>
              </a:ext>
            </a:extLst>
          </p:cNvPr>
          <p:cNvSpPr>
            <a:spLocks noGrp="1"/>
          </p:cNvSpPr>
          <p:nvPr>
            <p:ph type="body" sz="quarter" idx="46" hasCustomPrompt="1"/>
          </p:nvPr>
        </p:nvSpPr>
        <p:spPr>
          <a:xfrm>
            <a:off x="541319" y="4540829"/>
            <a:ext cx="2867604" cy="1116388"/>
          </a:xfrm>
        </p:spPr>
        <p:txBody>
          <a:bodyPr>
            <a:noAutofit/>
          </a:bodyPr>
          <a:lstStyle>
            <a:lvl1pPr>
              <a:defRPr sz="1200">
                <a:latin typeface="Tahoma" panose="020B0604030504040204" pitchFamily="34" charset="0"/>
                <a:ea typeface="Tahoma" panose="020B0604030504040204" pitchFamily="34" charset="0"/>
                <a:cs typeface="Tahoma" panose="020B0604030504040204" pitchFamily="34" charset="0"/>
              </a:defRPr>
            </a:lvl1pPr>
            <a:lvl2pPr>
              <a:defRPr sz="700">
                <a:latin typeface="Tahoma" panose="020B0604030504040204" pitchFamily="34" charset="0"/>
                <a:ea typeface="Tahoma" panose="020B0604030504040204" pitchFamily="34" charset="0"/>
                <a:cs typeface="Tahoma" panose="020B0604030504040204" pitchFamily="34" charset="0"/>
              </a:defRPr>
            </a:lvl2pPr>
            <a:lvl3pPr>
              <a:defRPr sz="700">
                <a:latin typeface="Tahoma" panose="020B0604030504040204" pitchFamily="34" charset="0"/>
                <a:ea typeface="Tahoma" panose="020B0604030504040204" pitchFamily="34" charset="0"/>
                <a:cs typeface="Tahoma" panose="020B0604030504040204" pitchFamily="34" charset="0"/>
              </a:defRPr>
            </a:lvl3pPr>
            <a:lvl4pPr>
              <a:defRPr sz="700">
                <a:latin typeface="Tahoma" panose="020B0604030504040204" pitchFamily="34" charset="0"/>
                <a:ea typeface="Tahoma" panose="020B0604030504040204" pitchFamily="34" charset="0"/>
                <a:cs typeface="Tahoma" panose="020B0604030504040204" pitchFamily="34" charset="0"/>
              </a:defRPr>
            </a:lvl4pPr>
            <a:lvl5pPr>
              <a:defRPr sz="700">
                <a:latin typeface="Tahoma" panose="020B0604030504040204" pitchFamily="34" charset="0"/>
                <a:ea typeface="Tahoma" panose="020B0604030504040204" pitchFamily="34" charset="0"/>
                <a:cs typeface="Tahoma" panose="020B0604030504040204" pitchFamily="34" charset="0"/>
              </a:defRPr>
            </a:lvl5pPr>
          </a:lstStyle>
          <a:p>
            <a:pPr lvl="0"/>
            <a:r>
              <a:rPr lang="en-US" dirty="0"/>
              <a:t>Add text or text + URL for your post (make sure URL is shortened and customized on </a:t>
            </a:r>
            <a:r>
              <a:rPr lang="en-US" dirty="0" err="1"/>
              <a:t>Bitly</a:t>
            </a:r>
            <a:r>
              <a:rPr lang="en-US" dirty="0"/>
              <a:t>)</a:t>
            </a:r>
          </a:p>
        </p:txBody>
      </p:sp>
      <p:sp>
        <p:nvSpPr>
          <p:cNvPr id="71" name="Text Placeholder 2">
            <a:extLst>
              <a:ext uri="{FF2B5EF4-FFF2-40B4-BE49-F238E27FC236}">
                <a16:creationId xmlns:a16="http://schemas.microsoft.com/office/drawing/2014/main" id="{9A4387CF-C856-4B46-A53F-DD93787B13BD}"/>
              </a:ext>
            </a:extLst>
          </p:cNvPr>
          <p:cNvSpPr>
            <a:spLocks noGrp="1"/>
          </p:cNvSpPr>
          <p:nvPr>
            <p:ph type="body" sz="quarter" idx="47" hasCustomPrompt="1"/>
          </p:nvPr>
        </p:nvSpPr>
        <p:spPr>
          <a:xfrm>
            <a:off x="990640" y="4075723"/>
            <a:ext cx="2196299" cy="171459"/>
          </a:xfrm>
        </p:spPr>
        <p:txBody>
          <a:bodyPr>
            <a:noAutofit/>
          </a:bodyPr>
          <a:lstStyle>
            <a:lvl1pPr>
              <a:defRPr sz="900">
                <a:latin typeface="Tahoma" panose="020B0604030504040204" pitchFamily="34" charset="0"/>
                <a:ea typeface="Tahoma" panose="020B0604030504040204" pitchFamily="34" charset="0"/>
                <a:cs typeface="Tahoma" panose="020B0604030504040204" pitchFamily="34" charset="0"/>
              </a:defRPr>
            </a:lvl1pPr>
          </a:lstStyle>
          <a:p>
            <a:pPr lvl="0"/>
            <a:r>
              <a:rPr lang="en-US" dirty="0"/>
              <a:t>Add your fake business name</a:t>
            </a:r>
          </a:p>
        </p:txBody>
      </p:sp>
      <p:sp>
        <p:nvSpPr>
          <p:cNvPr id="72" name="Text Placeholder 2">
            <a:extLst>
              <a:ext uri="{FF2B5EF4-FFF2-40B4-BE49-F238E27FC236}">
                <a16:creationId xmlns:a16="http://schemas.microsoft.com/office/drawing/2014/main" id="{52652BC5-B98F-44DB-8729-CEDFEA51AF58}"/>
              </a:ext>
            </a:extLst>
          </p:cNvPr>
          <p:cNvSpPr>
            <a:spLocks noGrp="1"/>
          </p:cNvSpPr>
          <p:nvPr>
            <p:ph type="body" sz="quarter" idx="48" hasCustomPrompt="1"/>
          </p:nvPr>
        </p:nvSpPr>
        <p:spPr>
          <a:xfrm>
            <a:off x="995957" y="4270972"/>
            <a:ext cx="1946656" cy="171458"/>
          </a:xfrm>
        </p:spPr>
        <p:txBody>
          <a:bodyPr/>
          <a:lstStyle>
            <a:lvl1pPr>
              <a:defRPr sz="700">
                <a:latin typeface="Tahoma" panose="020B0604030504040204" pitchFamily="34" charset="0"/>
                <a:ea typeface="Tahoma" panose="020B0604030504040204" pitchFamily="34" charset="0"/>
                <a:cs typeface="Tahoma" panose="020B0604030504040204" pitchFamily="34" charset="0"/>
              </a:defRPr>
            </a:lvl1pPr>
          </a:lstStyle>
          <a:p>
            <a:pPr lvl="0"/>
            <a:r>
              <a:rPr lang="en-US" dirty="0"/>
              <a:t>Add the date and time</a:t>
            </a:r>
          </a:p>
        </p:txBody>
      </p:sp>
      <p:pic>
        <p:nvPicPr>
          <p:cNvPr id="73" name="Picture 72">
            <a:extLst>
              <a:ext uri="{FF2B5EF4-FFF2-40B4-BE49-F238E27FC236}">
                <a16:creationId xmlns:a16="http://schemas.microsoft.com/office/drawing/2014/main" id="{4870A942-2BBB-421E-80B7-3AFF6AF57997}"/>
              </a:ext>
            </a:extLst>
          </p:cNvPr>
          <p:cNvPicPr>
            <a:picLocks noChangeAspect="1"/>
          </p:cNvPicPr>
          <p:nvPr userDrawn="1"/>
        </p:nvPicPr>
        <p:blipFill>
          <a:blip r:embed="rId4"/>
          <a:stretch>
            <a:fillRect/>
          </a:stretch>
        </p:blipFill>
        <p:spPr>
          <a:xfrm>
            <a:off x="2954800" y="4274264"/>
            <a:ext cx="241312" cy="171459"/>
          </a:xfrm>
          <a:prstGeom prst="rect">
            <a:avLst/>
          </a:prstGeom>
        </p:spPr>
      </p:pic>
      <p:pic>
        <p:nvPicPr>
          <p:cNvPr id="74" name="Picture 73">
            <a:extLst>
              <a:ext uri="{FF2B5EF4-FFF2-40B4-BE49-F238E27FC236}">
                <a16:creationId xmlns:a16="http://schemas.microsoft.com/office/drawing/2014/main" id="{46E8BE38-1A09-41CF-8AE0-916190422D3D}"/>
              </a:ext>
            </a:extLst>
          </p:cNvPr>
          <p:cNvPicPr>
            <a:picLocks noChangeAspect="1"/>
          </p:cNvPicPr>
          <p:nvPr userDrawn="1"/>
        </p:nvPicPr>
        <p:blipFill>
          <a:blip r:embed="rId5"/>
          <a:stretch>
            <a:fillRect/>
          </a:stretch>
        </p:blipFill>
        <p:spPr>
          <a:xfrm>
            <a:off x="3205508" y="4046168"/>
            <a:ext cx="187859" cy="96338"/>
          </a:xfrm>
          <a:prstGeom prst="rect">
            <a:avLst/>
          </a:prstGeom>
        </p:spPr>
      </p:pic>
      <p:sp>
        <p:nvSpPr>
          <p:cNvPr id="78" name="Content Placeholder 77">
            <a:extLst>
              <a:ext uri="{FF2B5EF4-FFF2-40B4-BE49-F238E27FC236}">
                <a16:creationId xmlns:a16="http://schemas.microsoft.com/office/drawing/2014/main" id="{D5B2CC7A-B0D5-457F-B80D-8220D7E6D89A}"/>
              </a:ext>
            </a:extLst>
          </p:cNvPr>
          <p:cNvSpPr>
            <a:spLocks noGrp="1"/>
          </p:cNvSpPr>
          <p:nvPr>
            <p:ph sz="quarter" idx="49" hasCustomPrompt="1"/>
          </p:nvPr>
        </p:nvSpPr>
        <p:spPr>
          <a:xfrm>
            <a:off x="541338" y="2032000"/>
            <a:ext cx="2867025" cy="1628775"/>
          </a:xfrm>
        </p:spPr>
        <p:txBody>
          <a:bodyPr>
            <a:normAutofit/>
          </a:bodyPr>
          <a:lstStyle>
            <a:lvl1pPr marL="205744" marR="0" indent="-205744" algn="l" defTabSz="822974" rtl="0" eaLnBrk="1" fontAlgn="auto" latinLnBrk="0" hangingPunct="1">
              <a:lnSpc>
                <a:spcPct val="90000"/>
              </a:lnSpc>
              <a:spcBef>
                <a:spcPts val="900"/>
              </a:spcBef>
              <a:spcAft>
                <a:spcPts val="0"/>
              </a:spcAft>
              <a:buClrTx/>
              <a:buSzTx/>
              <a:buFont typeface="Arial" panose="020B0604020202020204" pitchFamily="34" charset="0"/>
              <a:buChar char="•"/>
              <a:tabLst/>
              <a:defRPr sz="1200">
                <a:latin typeface="Tahoma" panose="020B0604030504040204" pitchFamily="34" charset="0"/>
                <a:ea typeface="Tahoma" panose="020B0604030504040204" pitchFamily="34" charset="0"/>
                <a:cs typeface="Tahoma" panose="020B0604030504040204" pitchFamily="34" charset="0"/>
              </a:defRPr>
            </a:lvl1pPr>
          </a:lstStyle>
          <a:p>
            <a:pPr marL="205744" marR="0" lvl="0" indent="-205744" algn="l" defTabSz="822974" rtl="0" eaLnBrk="1" fontAlgn="auto" latinLnBrk="0" hangingPunct="1">
              <a:lnSpc>
                <a:spcPct val="90000"/>
              </a:lnSpc>
              <a:spcBef>
                <a:spcPts val="900"/>
              </a:spcBef>
              <a:spcAft>
                <a:spcPts val="0"/>
              </a:spcAft>
              <a:buClrTx/>
              <a:buSzTx/>
              <a:buFont typeface="Arial" panose="020B0604020202020204" pitchFamily="34" charset="0"/>
              <a:buChar char="•"/>
              <a:tabLst/>
              <a:defRPr/>
            </a:pPr>
            <a:r>
              <a:rPr lang="en-US" dirty="0"/>
              <a:t>Add media content for your post (e.g., photo, video, carrousel of photos, poll, event, etc.)</a:t>
            </a:r>
          </a:p>
          <a:p>
            <a:endParaRPr lang="en-US" dirty="0"/>
          </a:p>
        </p:txBody>
      </p:sp>
      <p:sp>
        <p:nvSpPr>
          <p:cNvPr id="79" name="Content Placeholder 77">
            <a:extLst>
              <a:ext uri="{FF2B5EF4-FFF2-40B4-BE49-F238E27FC236}">
                <a16:creationId xmlns:a16="http://schemas.microsoft.com/office/drawing/2014/main" id="{22C8288C-4F01-4840-A45E-F0A73DE2DA06}"/>
              </a:ext>
            </a:extLst>
          </p:cNvPr>
          <p:cNvSpPr>
            <a:spLocks noGrp="1"/>
          </p:cNvSpPr>
          <p:nvPr>
            <p:ph sz="quarter" idx="50" hasCustomPrompt="1"/>
          </p:nvPr>
        </p:nvSpPr>
        <p:spPr>
          <a:xfrm>
            <a:off x="540736" y="5657217"/>
            <a:ext cx="2867025" cy="1628775"/>
          </a:xfrm>
        </p:spPr>
        <p:txBody>
          <a:bodyPr>
            <a:normAutofit/>
          </a:bodyPr>
          <a:lstStyle>
            <a:lvl1pPr marL="205744" marR="0" indent="-205744" algn="l" defTabSz="822974" rtl="0" eaLnBrk="1" fontAlgn="auto" latinLnBrk="0" hangingPunct="1">
              <a:lnSpc>
                <a:spcPct val="90000"/>
              </a:lnSpc>
              <a:spcBef>
                <a:spcPts val="900"/>
              </a:spcBef>
              <a:spcAft>
                <a:spcPts val="0"/>
              </a:spcAft>
              <a:buClrTx/>
              <a:buSzTx/>
              <a:buFont typeface="Arial" panose="020B0604020202020204" pitchFamily="34" charset="0"/>
              <a:buChar char="•"/>
              <a:tabLst/>
              <a:defRPr sz="1200">
                <a:latin typeface="Tahoma" panose="020B0604030504040204" pitchFamily="34" charset="0"/>
                <a:ea typeface="Tahoma" panose="020B0604030504040204" pitchFamily="34" charset="0"/>
                <a:cs typeface="Tahoma" panose="020B0604030504040204" pitchFamily="34" charset="0"/>
              </a:defRPr>
            </a:lvl1pPr>
          </a:lstStyle>
          <a:p>
            <a:pPr marL="205744" marR="0" lvl="0" indent="-205744" algn="l" defTabSz="822974" rtl="0" eaLnBrk="1" fontAlgn="auto" latinLnBrk="0" hangingPunct="1">
              <a:lnSpc>
                <a:spcPct val="90000"/>
              </a:lnSpc>
              <a:spcBef>
                <a:spcPts val="900"/>
              </a:spcBef>
              <a:spcAft>
                <a:spcPts val="0"/>
              </a:spcAft>
              <a:buClrTx/>
              <a:buSzTx/>
              <a:buFont typeface="Arial" panose="020B0604020202020204" pitchFamily="34" charset="0"/>
              <a:buChar char="•"/>
              <a:tabLst/>
              <a:defRPr/>
            </a:pPr>
            <a:r>
              <a:rPr lang="en-US" dirty="0"/>
              <a:t>Add media content for your post (e.g., photo, video, carrousel of photos, poll, event, etc.)</a:t>
            </a:r>
          </a:p>
        </p:txBody>
      </p:sp>
      <p:sp>
        <p:nvSpPr>
          <p:cNvPr id="81" name="TextBox 80">
            <a:extLst>
              <a:ext uri="{FF2B5EF4-FFF2-40B4-BE49-F238E27FC236}">
                <a16:creationId xmlns:a16="http://schemas.microsoft.com/office/drawing/2014/main" id="{CC081A23-9886-4912-ADB6-B3AA8FC92A56}"/>
              </a:ext>
            </a:extLst>
          </p:cNvPr>
          <p:cNvSpPr txBox="1"/>
          <p:nvPr userDrawn="1"/>
        </p:nvSpPr>
        <p:spPr>
          <a:xfrm>
            <a:off x="120316" y="22116"/>
            <a:ext cx="7893384" cy="369332"/>
          </a:xfrm>
          <a:prstGeom prst="rect">
            <a:avLst/>
          </a:prstGeom>
          <a:noFill/>
        </p:spPr>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Post Mock-ups				     Post Analysis</a:t>
            </a:r>
          </a:p>
        </p:txBody>
      </p:sp>
      <p:cxnSp>
        <p:nvCxnSpPr>
          <p:cNvPr id="88" name="Straight Connector 87">
            <a:extLst>
              <a:ext uri="{FF2B5EF4-FFF2-40B4-BE49-F238E27FC236}">
                <a16:creationId xmlns:a16="http://schemas.microsoft.com/office/drawing/2014/main" id="{784A7B44-9021-42E4-9FC1-F934C2B16237}"/>
              </a:ext>
            </a:extLst>
          </p:cNvPr>
          <p:cNvCxnSpPr/>
          <p:nvPr userDrawn="1"/>
        </p:nvCxnSpPr>
        <p:spPr>
          <a:xfrm>
            <a:off x="0" y="3980906"/>
            <a:ext cx="8229600" cy="0"/>
          </a:xfrm>
          <a:prstGeom prst="line">
            <a:avLst/>
          </a:prstGeom>
          <a:ln w="19050">
            <a:solidFill>
              <a:srgbClr val="8FA4D0"/>
            </a:solidFill>
            <a:prstDash val="sysDot"/>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D939F681-2548-4092-A4B3-E9EB069C3B1E}"/>
              </a:ext>
            </a:extLst>
          </p:cNvPr>
          <p:cNvSpPr txBox="1"/>
          <p:nvPr userDrawn="1"/>
        </p:nvSpPr>
        <p:spPr>
          <a:xfrm>
            <a:off x="118771" y="477029"/>
            <a:ext cx="340599" cy="4062651"/>
          </a:xfrm>
          <a:prstGeom prst="rect">
            <a:avLst/>
          </a:prstGeom>
          <a:noFill/>
        </p:spPr>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1</a:t>
            </a:r>
          </a:p>
          <a:p>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sz="2000"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2</a:t>
            </a:r>
          </a:p>
        </p:txBody>
      </p:sp>
      <p:cxnSp>
        <p:nvCxnSpPr>
          <p:cNvPr id="89" name="Straight Connector 88">
            <a:extLst>
              <a:ext uri="{FF2B5EF4-FFF2-40B4-BE49-F238E27FC236}">
                <a16:creationId xmlns:a16="http://schemas.microsoft.com/office/drawing/2014/main" id="{550EE8A9-9F67-4712-8F35-13327F45B395}"/>
              </a:ext>
            </a:extLst>
          </p:cNvPr>
          <p:cNvCxnSpPr>
            <a:cxnSpLocks/>
          </p:cNvCxnSpPr>
          <p:nvPr userDrawn="1"/>
        </p:nvCxnSpPr>
        <p:spPr>
          <a:xfrm>
            <a:off x="3592591" y="10000"/>
            <a:ext cx="0" cy="7560712"/>
          </a:xfrm>
          <a:prstGeom prst="line">
            <a:avLst/>
          </a:prstGeom>
          <a:ln w="19050">
            <a:solidFill>
              <a:srgbClr val="8FA4D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79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d_Campaign_Draf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29E221-DADC-4338-873B-DA697C2A8F1D}"/>
              </a:ext>
            </a:extLst>
          </p:cNvPr>
          <p:cNvSpPr txBox="1"/>
          <p:nvPr userDrawn="1"/>
        </p:nvSpPr>
        <p:spPr>
          <a:xfrm>
            <a:off x="0" y="0"/>
            <a:ext cx="8229599" cy="677108"/>
          </a:xfrm>
          <a:prstGeom prst="rect">
            <a:avLst/>
          </a:prstGeom>
          <a:solidFill>
            <a:srgbClr val="18453B"/>
          </a:solidFill>
        </p:spPr>
        <p:txBody>
          <a:bodyPr wrap="square" rtlCol="0">
            <a:spAutoFit/>
          </a:bodyPr>
          <a:lstStyle/>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Ad Campaign Draft</a:t>
            </a:r>
          </a:p>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2927D42B-8736-411B-8D59-DB5E9835D2AD}"/>
              </a:ext>
            </a:extLst>
          </p:cNvPr>
          <p:cNvSpPr txBox="1"/>
          <p:nvPr userDrawn="1"/>
        </p:nvSpPr>
        <p:spPr>
          <a:xfrm>
            <a:off x="4596080" y="818145"/>
            <a:ext cx="3198696" cy="369332"/>
          </a:xfrm>
          <a:prstGeom prst="rect">
            <a:avLst/>
          </a:prstGeom>
          <a:noFill/>
        </p:spPr>
        <p:txBody>
          <a:bodyPr wrap="none" rtlCol="0">
            <a:spAutoFit/>
          </a:bodyPr>
          <a:lstStyle/>
          <a:p>
            <a:r>
              <a:rPr lang="en-US" b="1" dirty="0"/>
              <a:t>Ad Campaign for mock-up post:</a:t>
            </a:r>
          </a:p>
        </p:txBody>
      </p:sp>
      <p:sp>
        <p:nvSpPr>
          <p:cNvPr id="4" name="Picture Placeholder 3">
            <a:extLst>
              <a:ext uri="{FF2B5EF4-FFF2-40B4-BE49-F238E27FC236}">
                <a16:creationId xmlns:a16="http://schemas.microsoft.com/office/drawing/2014/main" id="{7307AFEF-6E92-406D-AC54-E4D421AFA6EE}"/>
              </a:ext>
            </a:extLst>
          </p:cNvPr>
          <p:cNvSpPr>
            <a:spLocks noGrp="1"/>
          </p:cNvSpPr>
          <p:nvPr>
            <p:ph type="pic" sz="quarter" idx="10" hasCustomPrompt="1"/>
          </p:nvPr>
        </p:nvSpPr>
        <p:spPr>
          <a:xfrm>
            <a:off x="4498120" y="1187477"/>
            <a:ext cx="3392156" cy="2754312"/>
          </a:xfrm>
        </p:spPr>
        <p:txBody>
          <a:bodyPr>
            <a:normAutofit/>
          </a:bodyPr>
          <a:lstStyle>
            <a:lvl1pPr>
              <a:defRPr sz="2000"/>
            </a:lvl1pPr>
          </a:lstStyle>
          <a:p>
            <a:r>
              <a:rPr lang="en-US" dirty="0"/>
              <a:t>Add a screenshot of the post</a:t>
            </a:r>
          </a:p>
        </p:txBody>
      </p:sp>
      <p:sp>
        <p:nvSpPr>
          <p:cNvPr id="5" name="Rectangle 4">
            <a:extLst>
              <a:ext uri="{FF2B5EF4-FFF2-40B4-BE49-F238E27FC236}">
                <a16:creationId xmlns:a16="http://schemas.microsoft.com/office/drawing/2014/main" id="{732131AF-C53D-4EB5-A4EC-243FA1A21F67}"/>
              </a:ext>
            </a:extLst>
          </p:cNvPr>
          <p:cNvSpPr/>
          <p:nvPr userDrawn="1"/>
        </p:nvSpPr>
        <p:spPr>
          <a:xfrm>
            <a:off x="106587" y="864311"/>
            <a:ext cx="3624894" cy="646331"/>
          </a:xfrm>
          <a:prstGeom prst="rect">
            <a:avLst/>
          </a:prstGeom>
        </p:spPr>
        <p:txBody>
          <a:bodyPr wrap="square">
            <a:spAutoFit/>
          </a:bodyPr>
          <a:lstStyle/>
          <a:p>
            <a:pPr marL="0" indent="0">
              <a:buFont typeface="+mj-lt"/>
              <a:buNone/>
            </a:pPr>
            <a:r>
              <a:rPr lang="en-US" sz="1800" b="1" dirty="0">
                <a:latin typeface="Verdana" panose="020B0604030504040204" pitchFamily="34" charset="0"/>
                <a:ea typeface="Verdana" panose="020B0604030504040204" pitchFamily="34" charset="0"/>
              </a:rPr>
              <a:t>1. What is your objective with this ad? Why? </a:t>
            </a:r>
          </a:p>
        </p:txBody>
      </p:sp>
      <p:sp>
        <p:nvSpPr>
          <p:cNvPr id="6" name="Rectangle 5">
            <a:extLst>
              <a:ext uri="{FF2B5EF4-FFF2-40B4-BE49-F238E27FC236}">
                <a16:creationId xmlns:a16="http://schemas.microsoft.com/office/drawing/2014/main" id="{4E6E04A2-9AC0-4F53-B732-9637C8CB2839}"/>
              </a:ext>
            </a:extLst>
          </p:cNvPr>
          <p:cNvSpPr/>
          <p:nvPr userDrawn="1"/>
        </p:nvSpPr>
        <p:spPr>
          <a:xfrm>
            <a:off x="106587" y="4287838"/>
            <a:ext cx="4114800" cy="646331"/>
          </a:xfrm>
          <a:prstGeom prst="rect">
            <a:avLst/>
          </a:prstGeom>
        </p:spPr>
        <p:txBody>
          <a:bodyPr>
            <a:spAutoFit/>
          </a:bodyPr>
          <a:lstStyle/>
          <a:p>
            <a:pPr marL="0" indent="0">
              <a:buFont typeface="+mj-lt"/>
              <a:buNone/>
            </a:pPr>
            <a:r>
              <a:rPr lang="en-US" sz="1800" b="1" dirty="0">
                <a:latin typeface="Verdana" panose="020B0604030504040204" pitchFamily="34" charset="0"/>
                <a:ea typeface="Verdana" panose="020B0604030504040204" pitchFamily="34" charset="0"/>
              </a:rPr>
              <a:t>2. Who is your target audience?</a:t>
            </a:r>
          </a:p>
        </p:txBody>
      </p:sp>
      <p:sp>
        <p:nvSpPr>
          <p:cNvPr id="8" name="Rectangle 7">
            <a:extLst>
              <a:ext uri="{FF2B5EF4-FFF2-40B4-BE49-F238E27FC236}">
                <a16:creationId xmlns:a16="http://schemas.microsoft.com/office/drawing/2014/main" id="{F12DB554-B8ED-43A2-A092-988DC0CBD0EF}"/>
              </a:ext>
            </a:extLst>
          </p:cNvPr>
          <p:cNvSpPr/>
          <p:nvPr userDrawn="1"/>
        </p:nvSpPr>
        <p:spPr>
          <a:xfrm>
            <a:off x="201989" y="6249721"/>
            <a:ext cx="4114800" cy="369332"/>
          </a:xfrm>
          <a:prstGeom prst="rect">
            <a:avLst/>
          </a:prstGeom>
        </p:spPr>
        <p:txBody>
          <a:bodyPr>
            <a:spAutoFit/>
          </a:bodyPr>
          <a:lstStyle/>
          <a:p>
            <a:pPr marL="0" indent="0">
              <a:buFont typeface="+mj-lt"/>
              <a:buNone/>
            </a:pPr>
            <a:r>
              <a:rPr lang="en-US" sz="1800" b="1" dirty="0">
                <a:latin typeface="Verdana" panose="020B0604030504040204" pitchFamily="34" charset="0"/>
                <a:ea typeface="Verdana" panose="020B0604030504040204" pitchFamily="34" charset="0"/>
              </a:rPr>
              <a:t>3. What is your budget?</a:t>
            </a:r>
          </a:p>
        </p:txBody>
      </p:sp>
      <p:sp>
        <p:nvSpPr>
          <p:cNvPr id="9" name="Rectangle 8">
            <a:extLst>
              <a:ext uri="{FF2B5EF4-FFF2-40B4-BE49-F238E27FC236}">
                <a16:creationId xmlns:a16="http://schemas.microsoft.com/office/drawing/2014/main" id="{852888E2-42DC-4A73-B39F-EA6F0658C23C}"/>
              </a:ext>
            </a:extLst>
          </p:cNvPr>
          <p:cNvSpPr/>
          <p:nvPr userDrawn="1"/>
        </p:nvSpPr>
        <p:spPr>
          <a:xfrm>
            <a:off x="4401010" y="4244653"/>
            <a:ext cx="3489266" cy="646331"/>
          </a:xfrm>
          <a:prstGeom prst="rect">
            <a:avLst/>
          </a:prstGeom>
        </p:spPr>
        <p:txBody>
          <a:bodyPr wrap="square">
            <a:spAutoFit/>
          </a:bodyPr>
          <a:lstStyle/>
          <a:p>
            <a:pPr marL="0" indent="0">
              <a:buFont typeface="+mj-lt"/>
              <a:buNone/>
            </a:pPr>
            <a:r>
              <a:rPr lang="en-US" sz="1800" b="1" dirty="0">
                <a:latin typeface="Verdana" panose="020B0604030504040204" pitchFamily="34" charset="0"/>
                <a:ea typeface="Verdana" panose="020B0604030504040204" pitchFamily="34" charset="0"/>
              </a:rPr>
              <a:t>4. What is your chosen ad placement? Why?</a:t>
            </a:r>
            <a:endParaRPr lang="en-US" b="1" dirty="0"/>
          </a:p>
        </p:txBody>
      </p:sp>
      <p:sp>
        <p:nvSpPr>
          <p:cNvPr id="11" name="Text Placeholder 10">
            <a:extLst>
              <a:ext uri="{FF2B5EF4-FFF2-40B4-BE49-F238E27FC236}">
                <a16:creationId xmlns:a16="http://schemas.microsoft.com/office/drawing/2014/main" id="{2E44FFFE-8B63-4F51-9051-973AAC161DEB}"/>
              </a:ext>
            </a:extLst>
          </p:cNvPr>
          <p:cNvSpPr>
            <a:spLocks noGrp="1"/>
          </p:cNvSpPr>
          <p:nvPr>
            <p:ph type="body" sz="quarter" idx="11"/>
          </p:nvPr>
        </p:nvSpPr>
        <p:spPr>
          <a:xfrm>
            <a:off x="201613" y="1660525"/>
            <a:ext cx="3781425" cy="2281238"/>
          </a:xfrm>
        </p:spPr>
        <p:txBody>
          <a:bodyPr>
            <a:normAutofit/>
          </a:bodyPr>
          <a:lstStyle>
            <a:lvl1pPr>
              <a:defRPr sz="1800">
                <a:latin typeface="Verdana" panose="020B0604030504040204" pitchFamily="34" charset="0"/>
                <a:ea typeface="Verdana" panose="020B0604030504040204" pitchFamily="34" charset="0"/>
              </a:defRPr>
            </a:lvl1pPr>
            <a:lvl2pPr>
              <a:defRPr sz="1600">
                <a:latin typeface="Verdana" panose="020B0604030504040204" pitchFamily="34" charset="0"/>
                <a:ea typeface="Verdana" panose="020B0604030504040204" pitchFamily="34" charset="0"/>
              </a:defRPr>
            </a:lvl2pPr>
            <a:lvl3pPr>
              <a:defRPr sz="1200">
                <a:latin typeface="Verdana" panose="020B0604030504040204" pitchFamily="34" charset="0"/>
                <a:ea typeface="Verdana" panose="020B0604030504040204" pitchFamily="34" charset="0"/>
              </a:defRPr>
            </a:lvl3pPr>
            <a:lvl4pPr>
              <a:defRPr sz="1200">
                <a:latin typeface="Verdana" panose="020B0604030504040204" pitchFamily="34" charset="0"/>
                <a:ea typeface="Verdana" panose="020B0604030504040204" pitchFamily="34" charset="0"/>
              </a:defRPr>
            </a:lvl4pPr>
            <a:lvl5pPr>
              <a:defRPr sz="1200">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a:extLst>
              <a:ext uri="{FF2B5EF4-FFF2-40B4-BE49-F238E27FC236}">
                <a16:creationId xmlns:a16="http://schemas.microsoft.com/office/drawing/2014/main" id="{ACD56F6E-ADD7-436C-9428-9288AFD31089}"/>
              </a:ext>
            </a:extLst>
          </p:cNvPr>
          <p:cNvSpPr>
            <a:spLocks noGrp="1"/>
          </p:cNvSpPr>
          <p:nvPr>
            <p:ph type="body" sz="quarter" idx="12"/>
          </p:nvPr>
        </p:nvSpPr>
        <p:spPr>
          <a:xfrm>
            <a:off x="201613" y="4958233"/>
            <a:ext cx="3781425" cy="937241"/>
          </a:xfrm>
        </p:spPr>
        <p:txBody>
          <a:bodyPr>
            <a:normAutofit/>
          </a:bodyPr>
          <a:lstStyle>
            <a:lvl1pPr>
              <a:defRPr sz="1800">
                <a:latin typeface="Verdana" panose="020B0604030504040204" pitchFamily="34" charset="0"/>
                <a:ea typeface="Verdana" panose="020B0604030504040204" pitchFamily="34" charset="0"/>
              </a:defRPr>
            </a:lvl1pPr>
            <a:lvl2pPr>
              <a:defRPr sz="1600">
                <a:latin typeface="Verdana" panose="020B0604030504040204" pitchFamily="34" charset="0"/>
                <a:ea typeface="Verdana" panose="020B0604030504040204" pitchFamily="34" charset="0"/>
              </a:defRPr>
            </a:lvl2pPr>
            <a:lvl3pPr>
              <a:defRPr sz="1200">
                <a:latin typeface="Verdana" panose="020B0604030504040204" pitchFamily="34" charset="0"/>
                <a:ea typeface="Verdana" panose="020B0604030504040204" pitchFamily="34" charset="0"/>
              </a:defRPr>
            </a:lvl3pPr>
            <a:lvl4pPr>
              <a:defRPr sz="1200">
                <a:latin typeface="Verdana" panose="020B0604030504040204" pitchFamily="34" charset="0"/>
                <a:ea typeface="Verdana" panose="020B0604030504040204" pitchFamily="34" charset="0"/>
              </a:defRPr>
            </a:lvl4pPr>
            <a:lvl5pPr>
              <a:defRPr sz="1200">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E42FFFC8-0285-41CB-8187-F72443813754}"/>
              </a:ext>
            </a:extLst>
          </p:cNvPr>
          <p:cNvSpPr>
            <a:spLocks noGrp="1"/>
          </p:cNvSpPr>
          <p:nvPr>
            <p:ph type="body" sz="quarter" idx="13"/>
          </p:nvPr>
        </p:nvSpPr>
        <p:spPr>
          <a:xfrm>
            <a:off x="201613" y="6614634"/>
            <a:ext cx="3781425" cy="937241"/>
          </a:xfrm>
        </p:spPr>
        <p:txBody>
          <a:bodyPr>
            <a:normAutofit/>
          </a:bodyPr>
          <a:lstStyle>
            <a:lvl1pPr>
              <a:defRPr sz="1800">
                <a:latin typeface="Verdana" panose="020B0604030504040204" pitchFamily="34" charset="0"/>
                <a:ea typeface="Verdana" panose="020B0604030504040204" pitchFamily="34" charset="0"/>
              </a:defRPr>
            </a:lvl1pPr>
            <a:lvl2pPr>
              <a:defRPr sz="1600">
                <a:latin typeface="Verdana" panose="020B0604030504040204" pitchFamily="34" charset="0"/>
                <a:ea typeface="Verdana" panose="020B0604030504040204" pitchFamily="34" charset="0"/>
              </a:defRPr>
            </a:lvl2pPr>
            <a:lvl3pPr>
              <a:defRPr sz="1200">
                <a:latin typeface="Verdana" panose="020B0604030504040204" pitchFamily="34" charset="0"/>
                <a:ea typeface="Verdana" panose="020B0604030504040204" pitchFamily="34" charset="0"/>
              </a:defRPr>
            </a:lvl3pPr>
            <a:lvl4pPr>
              <a:defRPr sz="1200">
                <a:latin typeface="Verdana" panose="020B0604030504040204" pitchFamily="34" charset="0"/>
                <a:ea typeface="Verdana" panose="020B0604030504040204" pitchFamily="34" charset="0"/>
              </a:defRPr>
            </a:lvl4pPr>
            <a:lvl5pPr>
              <a:defRPr sz="1200">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0">
            <a:extLst>
              <a:ext uri="{FF2B5EF4-FFF2-40B4-BE49-F238E27FC236}">
                <a16:creationId xmlns:a16="http://schemas.microsoft.com/office/drawing/2014/main" id="{9DA00B56-D18D-4244-9F8B-93D7F95EA3FB}"/>
              </a:ext>
            </a:extLst>
          </p:cNvPr>
          <p:cNvSpPr>
            <a:spLocks noGrp="1"/>
          </p:cNvSpPr>
          <p:nvPr>
            <p:ph type="body" sz="quarter" idx="14"/>
          </p:nvPr>
        </p:nvSpPr>
        <p:spPr>
          <a:xfrm>
            <a:off x="4448175" y="4985721"/>
            <a:ext cx="3442101" cy="3035391"/>
          </a:xfrm>
        </p:spPr>
        <p:txBody>
          <a:bodyPr>
            <a:normAutofit/>
          </a:bodyPr>
          <a:lstStyle>
            <a:lvl1pPr>
              <a:defRPr sz="1800">
                <a:latin typeface="Verdana" panose="020B0604030504040204" pitchFamily="34" charset="0"/>
                <a:ea typeface="Verdana" panose="020B0604030504040204" pitchFamily="34" charset="0"/>
              </a:defRPr>
            </a:lvl1pPr>
            <a:lvl2pPr>
              <a:defRPr sz="1600">
                <a:latin typeface="Verdana" panose="020B0604030504040204" pitchFamily="34" charset="0"/>
                <a:ea typeface="Verdana" panose="020B0604030504040204" pitchFamily="34" charset="0"/>
              </a:defRPr>
            </a:lvl2pPr>
            <a:lvl3pPr>
              <a:defRPr sz="1200">
                <a:latin typeface="Verdana" panose="020B0604030504040204" pitchFamily="34" charset="0"/>
                <a:ea typeface="Verdana" panose="020B0604030504040204" pitchFamily="34" charset="0"/>
              </a:defRPr>
            </a:lvl3pPr>
            <a:lvl4pPr>
              <a:defRPr sz="1200">
                <a:latin typeface="Verdana" panose="020B0604030504040204" pitchFamily="34" charset="0"/>
                <a:ea typeface="Verdana" panose="020B0604030504040204" pitchFamily="34" charset="0"/>
              </a:defRPr>
            </a:lvl4pPr>
            <a:lvl5pPr>
              <a:defRPr sz="1200">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4299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ssage_Draf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29E221-DADC-4338-873B-DA697C2A8F1D}"/>
              </a:ext>
            </a:extLst>
          </p:cNvPr>
          <p:cNvSpPr txBox="1"/>
          <p:nvPr userDrawn="1"/>
        </p:nvSpPr>
        <p:spPr>
          <a:xfrm>
            <a:off x="0" y="0"/>
            <a:ext cx="8229599" cy="677108"/>
          </a:xfrm>
          <a:prstGeom prst="rect">
            <a:avLst/>
          </a:prstGeom>
          <a:solidFill>
            <a:srgbClr val="18453B"/>
          </a:solidFill>
        </p:spPr>
        <p:txBody>
          <a:bodyPr wrap="square" rtlCol="0">
            <a:spAutoFit/>
          </a:bodyPr>
          <a:lstStyle/>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Message Draft</a:t>
            </a:r>
          </a:p>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7315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ail_Campaign_Draf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29E221-DADC-4338-873B-DA697C2A8F1D}"/>
              </a:ext>
            </a:extLst>
          </p:cNvPr>
          <p:cNvSpPr txBox="1"/>
          <p:nvPr userDrawn="1"/>
        </p:nvSpPr>
        <p:spPr>
          <a:xfrm>
            <a:off x="0" y="0"/>
            <a:ext cx="8229599" cy="677108"/>
          </a:xfrm>
          <a:prstGeom prst="rect">
            <a:avLst/>
          </a:prstGeom>
          <a:solidFill>
            <a:srgbClr val="18453B"/>
          </a:solidFill>
        </p:spPr>
        <p:txBody>
          <a:bodyPr wrap="square" rtlCol="0">
            <a:spAutoFit/>
          </a:bodyPr>
          <a:lstStyle/>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Email Campaign Draft</a:t>
            </a:r>
          </a:p>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6071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nd_SM_MockUp">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29E221-DADC-4338-873B-DA697C2A8F1D}"/>
              </a:ext>
            </a:extLst>
          </p:cNvPr>
          <p:cNvSpPr txBox="1"/>
          <p:nvPr userDrawn="1"/>
        </p:nvSpPr>
        <p:spPr>
          <a:xfrm>
            <a:off x="0" y="0"/>
            <a:ext cx="8229599" cy="677108"/>
          </a:xfrm>
          <a:prstGeom prst="rect">
            <a:avLst/>
          </a:prstGeom>
          <a:solidFill>
            <a:srgbClr val="18453B"/>
          </a:solidFill>
        </p:spPr>
        <p:txBody>
          <a:bodyPr wrap="square" rtlCol="0">
            <a:spAutoFit/>
          </a:bodyPr>
          <a:lstStyle/>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Second Social Media: Simple Mock-up</a:t>
            </a:r>
          </a:p>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76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ra_Elements">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29E221-DADC-4338-873B-DA697C2A8F1D}"/>
              </a:ext>
            </a:extLst>
          </p:cNvPr>
          <p:cNvSpPr txBox="1"/>
          <p:nvPr userDrawn="1"/>
        </p:nvSpPr>
        <p:spPr>
          <a:xfrm>
            <a:off x="0" y="0"/>
            <a:ext cx="8229599" cy="677108"/>
          </a:xfrm>
          <a:prstGeom prst="rect">
            <a:avLst/>
          </a:prstGeom>
          <a:solidFill>
            <a:srgbClr val="18453B"/>
          </a:solidFill>
        </p:spPr>
        <p:txBody>
          <a:bodyPr wrap="square" rtlCol="0">
            <a:spAutoFit/>
          </a:bodyPr>
          <a:lstStyle/>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Extra Elements</a:t>
            </a:r>
          </a:p>
          <a:p>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6713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438152"/>
            <a:ext cx="7098030" cy="15906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190751"/>
            <a:ext cx="709803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7627624"/>
            <a:ext cx="1851660" cy="438150"/>
          </a:xfrm>
          <a:prstGeom prst="rect">
            <a:avLst/>
          </a:prstGeom>
        </p:spPr>
        <p:txBody>
          <a:bodyPr vert="horz" lIns="91440" tIns="45720" rIns="91440" bIns="45720" rtlCol="0" anchor="ctr"/>
          <a:lstStyle>
            <a:lvl1pPr algn="l">
              <a:defRPr sz="1080">
                <a:solidFill>
                  <a:schemeClr val="tx1">
                    <a:tint val="75000"/>
                  </a:schemeClr>
                </a:solidFill>
              </a:defRPr>
            </a:lvl1pPr>
          </a:lstStyle>
          <a:p>
            <a:fld id="{14DBEF53-7568-4253-9A89-FB0009B16712}" type="datetimeFigureOut">
              <a:rPr lang="en-US" smtClean="0"/>
              <a:t>6/20/20</a:t>
            </a:fld>
            <a:endParaRPr lang="en-US"/>
          </a:p>
        </p:txBody>
      </p:sp>
      <p:sp>
        <p:nvSpPr>
          <p:cNvPr id="5" name="Footer Placeholder 4"/>
          <p:cNvSpPr>
            <a:spLocks noGrp="1"/>
          </p:cNvSpPr>
          <p:nvPr>
            <p:ph type="ftr" sz="quarter" idx="3"/>
          </p:nvPr>
        </p:nvSpPr>
        <p:spPr>
          <a:xfrm>
            <a:off x="2726055" y="7627624"/>
            <a:ext cx="2777490" cy="438150"/>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7627624"/>
            <a:ext cx="1851660" cy="438150"/>
          </a:xfrm>
          <a:prstGeom prst="rect">
            <a:avLst/>
          </a:prstGeom>
        </p:spPr>
        <p:txBody>
          <a:bodyPr vert="horz" lIns="91440" tIns="45720" rIns="91440" bIns="45720" rtlCol="0" anchor="ctr"/>
          <a:lstStyle>
            <a:lvl1pPr algn="r">
              <a:defRPr sz="1080">
                <a:solidFill>
                  <a:schemeClr val="tx1">
                    <a:tint val="75000"/>
                  </a:schemeClr>
                </a:solidFill>
              </a:defRPr>
            </a:lvl1pPr>
          </a:lstStyle>
          <a:p>
            <a:fld id="{47187744-A773-442D-8DA4-D26F94F3E157}" type="slidenum">
              <a:rPr lang="en-US" smtClean="0"/>
              <a:t>‹#›</a:t>
            </a:fld>
            <a:endParaRPr lang="en-US"/>
          </a:p>
        </p:txBody>
      </p:sp>
    </p:spTree>
    <p:extLst>
      <p:ext uri="{BB962C8B-B14F-4D97-AF65-F5344CB8AC3E}">
        <p14:creationId xmlns:p14="http://schemas.microsoft.com/office/powerpoint/2010/main" val="2346874180"/>
      </p:ext>
    </p:extLst>
  </p:cSld>
  <p:clrMap bg1="lt1" tx1="dk1" bg2="lt2" tx2="dk2" accent1="accent1" accent2="accent2" accent3="accent3" accent4="accent4" accent5="accent5" accent6="accent6" hlink="hlink" folHlink="folHlink"/>
  <p:sldLayoutIdLst>
    <p:sldLayoutId id="2147483709" r:id="rId1"/>
    <p:sldLayoutId id="2147483719" r:id="rId2"/>
    <p:sldLayoutId id="2147483708" r:id="rId3"/>
    <p:sldLayoutId id="2147483703" r:id="rId4"/>
    <p:sldLayoutId id="2147483716" r:id="rId5"/>
    <p:sldLayoutId id="2147483710" r:id="rId6"/>
    <p:sldLayoutId id="2147483714" r:id="rId7"/>
    <p:sldLayoutId id="2147483717" r:id="rId8"/>
    <p:sldLayoutId id="2147483721" r:id="rId9"/>
    <p:sldLayoutId id="2147483711" r:id="rId10"/>
    <p:sldLayoutId id="2147483720" r:id="rId11"/>
    <p:sldLayoutId id="2147483722" r:id="rId12"/>
    <p:sldLayoutId id="2147483723" r:id="rId13"/>
    <p:sldLayoutId id="2147483712" r:id="rId14"/>
    <p:sldLayoutId id="2147483715" r:id="rId15"/>
    <p:sldLayoutId id="2147483718" r:id="rId16"/>
    <p:sldLayoutId id="2147483713" r:id="rId17"/>
  </p:sldLayoutIdLst>
  <p:txStyles>
    <p:titleStyle>
      <a:lvl1pPr algn="l" defTabSz="822974"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4" indent="-205744" algn="l" defTabSz="822974"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31" indent="-205744" algn="l" defTabSz="822974"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18" indent="-205744" algn="l" defTabSz="822974"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205" indent="-205744" algn="l" defTabSz="822974"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92" indent="-205744" algn="l" defTabSz="822974"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79" indent="-205744" algn="l" defTabSz="822974"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66" indent="-205744" algn="l" defTabSz="822974"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54" indent="-205744" algn="l" defTabSz="822974"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641" indent="-205744" algn="l" defTabSz="822974"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74" rtl="0" eaLnBrk="1" latinLnBrk="0" hangingPunct="1">
        <a:defRPr sz="1620" kern="1200">
          <a:solidFill>
            <a:schemeClr val="tx1"/>
          </a:solidFill>
          <a:latin typeface="+mn-lt"/>
          <a:ea typeface="+mn-ea"/>
          <a:cs typeface="+mn-cs"/>
        </a:defRPr>
      </a:lvl1pPr>
      <a:lvl2pPr marL="411487" algn="l" defTabSz="822974" rtl="0" eaLnBrk="1" latinLnBrk="0" hangingPunct="1">
        <a:defRPr sz="1620" kern="1200">
          <a:solidFill>
            <a:schemeClr val="tx1"/>
          </a:solidFill>
          <a:latin typeface="+mn-lt"/>
          <a:ea typeface="+mn-ea"/>
          <a:cs typeface="+mn-cs"/>
        </a:defRPr>
      </a:lvl2pPr>
      <a:lvl3pPr marL="822974" algn="l" defTabSz="822974" rtl="0" eaLnBrk="1" latinLnBrk="0" hangingPunct="1">
        <a:defRPr sz="1620" kern="1200">
          <a:solidFill>
            <a:schemeClr val="tx1"/>
          </a:solidFill>
          <a:latin typeface="+mn-lt"/>
          <a:ea typeface="+mn-ea"/>
          <a:cs typeface="+mn-cs"/>
        </a:defRPr>
      </a:lvl3pPr>
      <a:lvl4pPr marL="1234461" algn="l" defTabSz="822974" rtl="0" eaLnBrk="1" latinLnBrk="0" hangingPunct="1">
        <a:defRPr sz="1620" kern="1200">
          <a:solidFill>
            <a:schemeClr val="tx1"/>
          </a:solidFill>
          <a:latin typeface="+mn-lt"/>
          <a:ea typeface="+mn-ea"/>
          <a:cs typeface="+mn-cs"/>
        </a:defRPr>
      </a:lvl4pPr>
      <a:lvl5pPr marL="1645949" algn="l" defTabSz="822974" rtl="0" eaLnBrk="1" latinLnBrk="0" hangingPunct="1">
        <a:defRPr sz="1620" kern="1200">
          <a:solidFill>
            <a:schemeClr val="tx1"/>
          </a:solidFill>
          <a:latin typeface="+mn-lt"/>
          <a:ea typeface="+mn-ea"/>
          <a:cs typeface="+mn-cs"/>
        </a:defRPr>
      </a:lvl5pPr>
      <a:lvl6pPr marL="2057436" algn="l" defTabSz="822974" rtl="0" eaLnBrk="1" latinLnBrk="0" hangingPunct="1">
        <a:defRPr sz="1620" kern="1200">
          <a:solidFill>
            <a:schemeClr val="tx1"/>
          </a:solidFill>
          <a:latin typeface="+mn-lt"/>
          <a:ea typeface="+mn-ea"/>
          <a:cs typeface="+mn-cs"/>
        </a:defRPr>
      </a:lvl6pPr>
      <a:lvl7pPr marL="2468923" algn="l" defTabSz="822974" rtl="0" eaLnBrk="1" latinLnBrk="0" hangingPunct="1">
        <a:defRPr sz="1620" kern="1200">
          <a:solidFill>
            <a:schemeClr val="tx1"/>
          </a:solidFill>
          <a:latin typeface="+mn-lt"/>
          <a:ea typeface="+mn-ea"/>
          <a:cs typeface="+mn-cs"/>
        </a:defRPr>
      </a:lvl7pPr>
      <a:lvl8pPr marL="2880410" algn="l" defTabSz="822974" rtl="0" eaLnBrk="1" latinLnBrk="0" hangingPunct="1">
        <a:defRPr sz="1620" kern="1200">
          <a:solidFill>
            <a:schemeClr val="tx1"/>
          </a:solidFill>
          <a:latin typeface="+mn-lt"/>
          <a:ea typeface="+mn-ea"/>
          <a:cs typeface="+mn-cs"/>
        </a:defRPr>
      </a:lvl8pPr>
      <a:lvl9pPr marL="3291897" algn="l" defTabSz="822974"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6090D-18E2-4ED0-8EE9-AA5F4CE8D737}"/>
              </a:ext>
            </a:extLst>
          </p:cNvPr>
          <p:cNvSpPr>
            <a:spLocks noGrp="1"/>
          </p:cNvSpPr>
          <p:nvPr>
            <p:ph type="title"/>
          </p:nvPr>
        </p:nvSpPr>
        <p:spPr/>
        <p:txBody>
          <a:bodyPr/>
          <a:lstStyle/>
          <a:p>
            <a:r>
              <a:rPr lang="en-US" dirty="0"/>
              <a:t>Happy Curls</a:t>
            </a:r>
          </a:p>
        </p:txBody>
      </p:sp>
      <p:sp>
        <p:nvSpPr>
          <p:cNvPr id="4" name="Text Placeholder 3">
            <a:extLst>
              <a:ext uri="{FF2B5EF4-FFF2-40B4-BE49-F238E27FC236}">
                <a16:creationId xmlns:a16="http://schemas.microsoft.com/office/drawing/2014/main" id="{ABEB700C-F8E1-481B-A645-85889A818299}"/>
              </a:ext>
            </a:extLst>
          </p:cNvPr>
          <p:cNvSpPr>
            <a:spLocks noGrp="1"/>
          </p:cNvSpPr>
          <p:nvPr>
            <p:ph type="body" sz="quarter" idx="10"/>
          </p:nvPr>
        </p:nvSpPr>
        <p:spPr/>
        <p:txBody>
          <a:bodyPr/>
          <a:lstStyle/>
          <a:p>
            <a:pPr marL="0" indent="0">
              <a:buNone/>
            </a:pPr>
            <a:r>
              <a:rPr lang="en-US" dirty="0"/>
              <a:t>Anaija Johnson</a:t>
            </a:r>
          </a:p>
        </p:txBody>
      </p:sp>
    </p:spTree>
    <p:extLst>
      <p:ext uri="{BB962C8B-B14F-4D97-AF65-F5344CB8AC3E}">
        <p14:creationId xmlns:p14="http://schemas.microsoft.com/office/powerpoint/2010/main" val="2297834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8D2B8-FBDF-8C4C-8AE6-2B9549604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00" y="961420"/>
            <a:ext cx="3964800" cy="3257898"/>
          </a:xfrm>
          <a:prstGeom prst="rect">
            <a:avLst/>
          </a:prstGeom>
        </p:spPr>
      </p:pic>
      <p:pic>
        <p:nvPicPr>
          <p:cNvPr id="3" name="Picture 2">
            <a:extLst>
              <a:ext uri="{FF2B5EF4-FFF2-40B4-BE49-F238E27FC236}">
                <a16:creationId xmlns:a16="http://schemas.microsoft.com/office/drawing/2014/main" id="{189D964F-49F6-8749-81BE-8F91C06DB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69" y="4200683"/>
            <a:ext cx="3960331" cy="3018856"/>
          </a:xfrm>
          <a:prstGeom prst="rect">
            <a:avLst/>
          </a:prstGeom>
        </p:spPr>
      </p:pic>
      <p:pic>
        <p:nvPicPr>
          <p:cNvPr id="6" name="Picture 5">
            <a:extLst>
              <a:ext uri="{FF2B5EF4-FFF2-40B4-BE49-F238E27FC236}">
                <a16:creationId xmlns:a16="http://schemas.microsoft.com/office/drawing/2014/main" id="{F60CAE72-D405-5344-A8F5-69EA074799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226" y="961420"/>
            <a:ext cx="3781735" cy="2311060"/>
          </a:xfrm>
          <a:prstGeom prst="rect">
            <a:avLst/>
          </a:prstGeom>
        </p:spPr>
      </p:pic>
      <p:pic>
        <p:nvPicPr>
          <p:cNvPr id="8" name="Picture 7">
            <a:extLst>
              <a:ext uri="{FF2B5EF4-FFF2-40B4-BE49-F238E27FC236}">
                <a16:creationId xmlns:a16="http://schemas.microsoft.com/office/drawing/2014/main" id="{92A34FE4-0CED-524F-BE41-DD304BC5D6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5226" y="3272480"/>
            <a:ext cx="3781735" cy="3308409"/>
          </a:xfrm>
          <a:prstGeom prst="rect">
            <a:avLst/>
          </a:prstGeom>
        </p:spPr>
      </p:pic>
      <p:pic>
        <p:nvPicPr>
          <p:cNvPr id="10" name="Picture 9">
            <a:extLst>
              <a:ext uri="{FF2B5EF4-FFF2-40B4-BE49-F238E27FC236}">
                <a16:creationId xmlns:a16="http://schemas.microsoft.com/office/drawing/2014/main" id="{CA966552-C90F-D948-9C75-4EA29D1FC5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5226" y="6481848"/>
            <a:ext cx="3778499" cy="1720610"/>
          </a:xfrm>
          <a:prstGeom prst="rect">
            <a:avLst/>
          </a:prstGeom>
        </p:spPr>
      </p:pic>
      <p:sp>
        <p:nvSpPr>
          <p:cNvPr id="11" name="TextBox 10">
            <a:extLst>
              <a:ext uri="{FF2B5EF4-FFF2-40B4-BE49-F238E27FC236}">
                <a16:creationId xmlns:a16="http://schemas.microsoft.com/office/drawing/2014/main" id="{973EA030-A39D-FA4E-8F41-D8D867AD64E4}"/>
              </a:ext>
            </a:extLst>
          </p:cNvPr>
          <p:cNvSpPr txBox="1"/>
          <p:nvPr/>
        </p:nvSpPr>
        <p:spPr>
          <a:xfrm>
            <a:off x="487474" y="640729"/>
            <a:ext cx="3289852" cy="369332"/>
          </a:xfrm>
          <a:prstGeom prst="rect">
            <a:avLst/>
          </a:prstGeom>
          <a:noFill/>
        </p:spPr>
        <p:txBody>
          <a:bodyPr wrap="square" rtlCol="0">
            <a:spAutoFit/>
          </a:bodyPr>
          <a:lstStyle/>
          <a:p>
            <a:pPr algn="ctr"/>
            <a:r>
              <a:rPr lang="en-US" dirty="0"/>
              <a:t>Welcome Email</a:t>
            </a:r>
          </a:p>
        </p:txBody>
      </p:sp>
      <p:sp>
        <p:nvSpPr>
          <p:cNvPr id="12" name="TextBox 11">
            <a:extLst>
              <a:ext uri="{FF2B5EF4-FFF2-40B4-BE49-F238E27FC236}">
                <a16:creationId xmlns:a16="http://schemas.microsoft.com/office/drawing/2014/main" id="{874C7FEE-33F8-9647-860B-34574296F8C5}"/>
              </a:ext>
            </a:extLst>
          </p:cNvPr>
          <p:cNvSpPr txBox="1"/>
          <p:nvPr/>
        </p:nvSpPr>
        <p:spPr>
          <a:xfrm>
            <a:off x="4439549" y="640729"/>
            <a:ext cx="3289852" cy="369332"/>
          </a:xfrm>
          <a:prstGeom prst="rect">
            <a:avLst/>
          </a:prstGeom>
          <a:noFill/>
        </p:spPr>
        <p:txBody>
          <a:bodyPr wrap="square" rtlCol="0">
            <a:spAutoFit/>
          </a:bodyPr>
          <a:lstStyle/>
          <a:p>
            <a:pPr algn="ctr"/>
            <a:r>
              <a:rPr lang="en-US" dirty="0"/>
              <a:t>Newsletter</a:t>
            </a:r>
          </a:p>
        </p:txBody>
      </p:sp>
    </p:spTree>
    <p:extLst>
      <p:ext uri="{BB962C8B-B14F-4D97-AF65-F5344CB8AC3E}">
        <p14:creationId xmlns:p14="http://schemas.microsoft.com/office/powerpoint/2010/main" val="1119191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E1904D-211A-1544-ABA2-3D4B21F7D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5525"/>
            <a:ext cx="4275517" cy="4482005"/>
          </a:xfrm>
          <a:prstGeom prst="rect">
            <a:avLst/>
          </a:prstGeom>
        </p:spPr>
      </p:pic>
      <p:pic>
        <p:nvPicPr>
          <p:cNvPr id="5" name="Picture 4">
            <a:extLst>
              <a:ext uri="{FF2B5EF4-FFF2-40B4-BE49-F238E27FC236}">
                <a16:creationId xmlns:a16="http://schemas.microsoft.com/office/drawing/2014/main" id="{E243184B-E166-F849-9198-D7A4113F6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083" y="1649937"/>
            <a:ext cx="4275517" cy="4477593"/>
          </a:xfrm>
          <a:prstGeom prst="rect">
            <a:avLst/>
          </a:prstGeom>
        </p:spPr>
      </p:pic>
    </p:spTree>
    <p:extLst>
      <p:ext uri="{BB962C8B-B14F-4D97-AF65-F5344CB8AC3E}">
        <p14:creationId xmlns:p14="http://schemas.microsoft.com/office/powerpoint/2010/main" val="375143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39F418-FBE3-064A-BFD5-1BBFFCED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4530"/>
            <a:ext cx="8229600" cy="4320540"/>
          </a:xfrm>
          <a:prstGeom prst="rect">
            <a:avLst/>
          </a:prstGeom>
        </p:spPr>
      </p:pic>
    </p:spTree>
    <p:extLst>
      <p:ext uri="{BB962C8B-B14F-4D97-AF65-F5344CB8AC3E}">
        <p14:creationId xmlns:p14="http://schemas.microsoft.com/office/powerpoint/2010/main" val="2093386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0F152A67-56A5-1F49-B735-F44DDC46EB7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327" b="5327"/>
          <a:stretch>
            <a:fillRect/>
          </a:stretch>
        </p:blipFill>
        <p:spPr/>
      </p:pic>
      <p:pic>
        <p:nvPicPr>
          <p:cNvPr id="21" name="Picture Placeholder 20">
            <a:extLst>
              <a:ext uri="{FF2B5EF4-FFF2-40B4-BE49-F238E27FC236}">
                <a16:creationId xmlns:a16="http://schemas.microsoft.com/office/drawing/2014/main" id="{AD1B0E74-0D01-7F4B-B63F-4672A904EC2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43" r="143"/>
          <a:stretch>
            <a:fillRect/>
          </a:stretch>
        </p:blipFill>
        <p:spPr/>
      </p:pic>
      <p:sp>
        <p:nvSpPr>
          <p:cNvPr id="4" name="Text Placeholder 3">
            <a:extLst>
              <a:ext uri="{FF2B5EF4-FFF2-40B4-BE49-F238E27FC236}">
                <a16:creationId xmlns:a16="http://schemas.microsoft.com/office/drawing/2014/main" id="{B0326506-8F55-4BAA-BD7F-4A7C58C7E3A6}"/>
              </a:ext>
            </a:extLst>
          </p:cNvPr>
          <p:cNvSpPr>
            <a:spLocks noGrp="1"/>
          </p:cNvSpPr>
          <p:nvPr>
            <p:ph type="body" sz="quarter" idx="12"/>
          </p:nvPr>
        </p:nvSpPr>
        <p:spPr/>
        <p:txBody>
          <a:bodyPr>
            <a:normAutofit lnSpcReduction="10000"/>
          </a:bodyPr>
          <a:lstStyle/>
          <a:p>
            <a:r>
              <a:rPr lang="en-US" dirty="0" err="1"/>
              <a:t>www.happycurls.com</a:t>
            </a:r>
            <a:endParaRPr lang="en-US" dirty="0"/>
          </a:p>
        </p:txBody>
      </p:sp>
      <p:sp>
        <p:nvSpPr>
          <p:cNvPr id="5" name="Text Placeholder 4">
            <a:extLst>
              <a:ext uri="{FF2B5EF4-FFF2-40B4-BE49-F238E27FC236}">
                <a16:creationId xmlns:a16="http://schemas.microsoft.com/office/drawing/2014/main" id="{1C02C277-F996-4533-BE83-2DDD2987336F}"/>
              </a:ext>
            </a:extLst>
          </p:cNvPr>
          <p:cNvSpPr>
            <a:spLocks noGrp="1"/>
          </p:cNvSpPr>
          <p:nvPr>
            <p:ph type="body" sz="quarter" idx="13"/>
          </p:nvPr>
        </p:nvSpPr>
        <p:spPr/>
        <p:txBody>
          <a:bodyPr/>
          <a:lstStyle/>
          <a:p>
            <a:r>
              <a:rPr lang="en-US" dirty="0"/>
              <a:t>Happy Curls</a:t>
            </a:r>
          </a:p>
        </p:txBody>
      </p:sp>
      <p:sp>
        <p:nvSpPr>
          <p:cNvPr id="6" name="Text Placeholder 5">
            <a:extLst>
              <a:ext uri="{FF2B5EF4-FFF2-40B4-BE49-F238E27FC236}">
                <a16:creationId xmlns:a16="http://schemas.microsoft.com/office/drawing/2014/main" id="{6D014AAE-C0FC-4658-96F3-C80ADF64D6FA}"/>
              </a:ext>
            </a:extLst>
          </p:cNvPr>
          <p:cNvSpPr>
            <a:spLocks noGrp="1"/>
          </p:cNvSpPr>
          <p:nvPr>
            <p:ph type="body" sz="quarter" idx="14"/>
          </p:nvPr>
        </p:nvSpPr>
        <p:spPr/>
        <p:txBody>
          <a:bodyPr>
            <a:normAutofit/>
          </a:bodyPr>
          <a:lstStyle/>
          <a:p>
            <a:r>
              <a:rPr lang="en-US" dirty="0"/>
              <a:t>1234 W Cermak Rd, Chicago, IL 60608</a:t>
            </a:r>
          </a:p>
        </p:txBody>
      </p:sp>
      <p:pic>
        <p:nvPicPr>
          <p:cNvPr id="23" name="Picture Placeholder 22">
            <a:extLst>
              <a:ext uri="{FF2B5EF4-FFF2-40B4-BE49-F238E27FC236}">
                <a16:creationId xmlns:a16="http://schemas.microsoft.com/office/drawing/2014/main" id="{836351DD-E8E5-8040-BD6B-7BE23AC1ABCB}"/>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a:stretch>
            <a:fillRect/>
          </a:stretch>
        </p:blipFill>
        <p:spPr/>
      </p:pic>
      <p:sp>
        <p:nvSpPr>
          <p:cNvPr id="8" name="Text Placeholder 7">
            <a:extLst>
              <a:ext uri="{FF2B5EF4-FFF2-40B4-BE49-F238E27FC236}">
                <a16:creationId xmlns:a16="http://schemas.microsoft.com/office/drawing/2014/main" id="{6B6F58F9-0C34-45E1-BF84-9CE66FAC72E3}"/>
              </a:ext>
            </a:extLst>
          </p:cNvPr>
          <p:cNvSpPr>
            <a:spLocks noGrp="1"/>
          </p:cNvSpPr>
          <p:nvPr>
            <p:ph type="body" sz="quarter" idx="22"/>
          </p:nvPr>
        </p:nvSpPr>
        <p:spPr/>
        <p:txBody>
          <a:bodyPr/>
          <a:lstStyle/>
          <a:p>
            <a:pPr marL="0" indent="0">
              <a:buNone/>
            </a:pPr>
            <a:r>
              <a:rPr lang="en-US" dirty="0"/>
              <a:t>Are you just starting your natural hair journey and figuring out which products work best for your hair? Get handpicked samples of curly hair products based on your hair type delivered to your doorstep with Happy Curls. Don’t know your hair type? Take the texture quiz: </a:t>
            </a:r>
            <a:r>
              <a:rPr lang="en-US" dirty="0" err="1"/>
              <a:t>bit.ly</a:t>
            </a:r>
            <a:r>
              <a:rPr lang="en-US" dirty="0"/>
              <a:t>/</a:t>
            </a:r>
            <a:r>
              <a:rPr lang="en-US" dirty="0" err="1"/>
              <a:t>curlyquiz</a:t>
            </a:r>
            <a:endParaRPr lang="en-US" dirty="0"/>
          </a:p>
        </p:txBody>
      </p:sp>
      <p:sp>
        <p:nvSpPr>
          <p:cNvPr id="9" name="Text Placeholder 8">
            <a:extLst>
              <a:ext uri="{FF2B5EF4-FFF2-40B4-BE49-F238E27FC236}">
                <a16:creationId xmlns:a16="http://schemas.microsoft.com/office/drawing/2014/main" id="{83FD7776-F071-4BEA-8768-63E7A59054BA}"/>
              </a:ext>
            </a:extLst>
          </p:cNvPr>
          <p:cNvSpPr>
            <a:spLocks noGrp="1"/>
          </p:cNvSpPr>
          <p:nvPr>
            <p:ph type="body" sz="quarter" idx="23"/>
          </p:nvPr>
        </p:nvSpPr>
        <p:spPr/>
        <p:txBody>
          <a:bodyPr/>
          <a:lstStyle/>
          <a:p>
            <a:r>
              <a:rPr lang="en-US" dirty="0"/>
              <a:t>Happy Curls</a:t>
            </a:r>
          </a:p>
        </p:txBody>
      </p:sp>
      <p:sp>
        <p:nvSpPr>
          <p:cNvPr id="10" name="Text Placeholder 9">
            <a:extLst>
              <a:ext uri="{FF2B5EF4-FFF2-40B4-BE49-F238E27FC236}">
                <a16:creationId xmlns:a16="http://schemas.microsoft.com/office/drawing/2014/main" id="{B86F2F09-B669-4E1F-9728-2D844230EC7D}"/>
              </a:ext>
            </a:extLst>
          </p:cNvPr>
          <p:cNvSpPr>
            <a:spLocks noGrp="1"/>
          </p:cNvSpPr>
          <p:nvPr>
            <p:ph type="body" sz="quarter" idx="24"/>
          </p:nvPr>
        </p:nvSpPr>
        <p:spPr/>
        <p:txBody>
          <a:bodyPr>
            <a:normAutofit fontScale="92500" lnSpcReduction="10000"/>
          </a:bodyPr>
          <a:lstStyle/>
          <a:p>
            <a:r>
              <a:rPr lang="en-US" dirty="0"/>
              <a:t>February 12 at 11:30am</a:t>
            </a:r>
          </a:p>
        </p:txBody>
      </p:sp>
      <p:sp>
        <p:nvSpPr>
          <p:cNvPr id="11" name="Text Placeholder 10">
            <a:extLst>
              <a:ext uri="{FF2B5EF4-FFF2-40B4-BE49-F238E27FC236}">
                <a16:creationId xmlns:a16="http://schemas.microsoft.com/office/drawing/2014/main" id="{62ED742E-672D-4D6A-A3EA-2ABC49D82CFC}"/>
              </a:ext>
            </a:extLst>
          </p:cNvPr>
          <p:cNvSpPr>
            <a:spLocks noGrp="1"/>
          </p:cNvSpPr>
          <p:nvPr>
            <p:ph type="body" sz="quarter" idx="25"/>
          </p:nvPr>
        </p:nvSpPr>
        <p:spPr/>
        <p:txBody>
          <a:bodyPr/>
          <a:lstStyle/>
          <a:p>
            <a:r>
              <a:rPr lang="en-US" dirty="0"/>
              <a:t>Beauty Supplier</a:t>
            </a:r>
          </a:p>
        </p:txBody>
      </p:sp>
      <p:sp>
        <p:nvSpPr>
          <p:cNvPr id="12" name="Text Placeholder 11">
            <a:extLst>
              <a:ext uri="{FF2B5EF4-FFF2-40B4-BE49-F238E27FC236}">
                <a16:creationId xmlns:a16="http://schemas.microsoft.com/office/drawing/2014/main" id="{CD4CFD7F-45F3-4180-A596-4709BB350B32}"/>
              </a:ext>
            </a:extLst>
          </p:cNvPr>
          <p:cNvSpPr>
            <a:spLocks noGrp="1"/>
          </p:cNvSpPr>
          <p:nvPr>
            <p:ph type="body" sz="quarter" idx="26"/>
          </p:nvPr>
        </p:nvSpPr>
        <p:spPr/>
        <p:txBody>
          <a:bodyPr/>
          <a:lstStyle/>
          <a:p>
            <a:r>
              <a:rPr lang="en-US" dirty="0" err="1"/>
              <a:t>happycurlsbox</a:t>
            </a:r>
            <a:endParaRPr lang="en-US" dirty="0"/>
          </a:p>
        </p:txBody>
      </p:sp>
      <p:pic>
        <p:nvPicPr>
          <p:cNvPr id="31" name="Content Placeholder 30">
            <a:extLst>
              <a:ext uri="{FF2B5EF4-FFF2-40B4-BE49-F238E27FC236}">
                <a16:creationId xmlns:a16="http://schemas.microsoft.com/office/drawing/2014/main" id="{7643FC34-96E3-0748-9B47-0A35239907B4}"/>
              </a:ext>
            </a:extLst>
          </p:cNvPr>
          <p:cNvPicPr>
            <a:picLocks noGrp="1" noChangeAspect="1"/>
          </p:cNvPicPr>
          <p:nvPr>
            <p:ph sz="quarter" idx="27"/>
          </p:nvPr>
        </p:nvPicPr>
        <p:blipFill rotWithShape="1">
          <a:blip r:embed="rId4">
            <a:extLst>
              <a:ext uri="{28A0092B-C50C-407E-A947-70E740481C1C}">
                <a14:useLocalDpi xmlns:a14="http://schemas.microsoft.com/office/drawing/2010/main" val="0"/>
              </a:ext>
            </a:extLst>
          </a:blip>
          <a:srcRect t="15265" b="16486"/>
          <a:stretch/>
        </p:blipFill>
        <p:spPr>
          <a:xfrm>
            <a:off x="2366059" y="5229499"/>
            <a:ext cx="2568570" cy="1528653"/>
          </a:xfrm>
        </p:spPr>
      </p:pic>
    </p:spTree>
    <p:extLst>
      <p:ext uri="{BB962C8B-B14F-4D97-AF65-F5344CB8AC3E}">
        <p14:creationId xmlns:p14="http://schemas.microsoft.com/office/powerpoint/2010/main" val="1098857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A2E7BE8F-1585-F549-BC88-5E47A76F97B8}"/>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78" r="78"/>
          <a:stretch>
            <a:fillRect/>
          </a:stretch>
        </p:blipFill>
        <p:spPr/>
      </p:pic>
      <p:sp>
        <p:nvSpPr>
          <p:cNvPr id="3" name="Text Placeholder 2">
            <a:extLst>
              <a:ext uri="{FF2B5EF4-FFF2-40B4-BE49-F238E27FC236}">
                <a16:creationId xmlns:a16="http://schemas.microsoft.com/office/drawing/2014/main" id="{16279607-590D-4C00-BB67-85E7BDA50DE0}"/>
              </a:ext>
            </a:extLst>
          </p:cNvPr>
          <p:cNvSpPr>
            <a:spLocks noGrp="1"/>
          </p:cNvSpPr>
          <p:nvPr>
            <p:ph type="body" sz="quarter" idx="22"/>
          </p:nvPr>
        </p:nvSpPr>
        <p:spPr/>
        <p:txBody>
          <a:bodyPr/>
          <a:lstStyle/>
          <a:p>
            <a:pPr marL="0" indent="0">
              <a:buNone/>
            </a:pPr>
            <a:r>
              <a:rPr lang="en-US" sz="1050" dirty="0"/>
              <a:t>Feel like you’ve tried every method in the book to get those defined curls you want? We got you, sis. We teamed up with Kinky Curly this month to provide the perfect curl defining gel, specially made for our type 4 sisters.</a:t>
            </a:r>
          </a:p>
        </p:txBody>
      </p:sp>
      <p:sp>
        <p:nvSpPr>
          <p:cNvPr id="4" name="Text Placeholder 3">
            <a:extLst>
              <a:ext uri="{FF2B5EF4-FFF2-40B4-BE49-F238E27FC236}">
                <a16:creationId xmlns:a16="http://schemas.microsoft.com/office/drawing/2014/main" id="{BF11D584-9951-499C-9391-5B5D56BA1AF3}"/>
              </a:ext>
            </a:extLst>
          </p:cNvPr>
          <p:cNvSpPr>
            <a:spLocks noGrp="1"/>
          </p:cNvSpPr>
          <p:nvPr>
            <p:ph type="body" sz="quarter" idx="23"/>
          </p:nvPr>
        </p:nvSpPr>
        <p:spPr/>
        <p:txBody>
          <a:bodyPr/>
          <a:lstStyle/>
          <a:p>
            <a:pPr marL="0" indent="0">
              <a:buNone/>
            </a:pPr>
            <a:r>
              <a:rPr lang="en-US" dirty="0"/>
              <a:t>Happy Curls</a:t>
            </a:r>
          </a:p>
        </p:txBody>
      </p:sp>
      <p:sp>
        <p:nvSpPr>
          <p:cNvPr id="5" name="Text Placeholder 4">
            <a:extLst>
              <a:ext uri="{FF2B5EF4-FFF2-40B4-BE49-F238E27FC236}">
                <a16:creationId xmlns:a16="http://schemas.microsoft.com/office/drawing/2014/main" id="{534E6480-91FB-4823-BB03-517BE51AA96E}"/>
              </a:ext>
            </a:extLst>
          </p:cNvPr>
          <p:cNvSpPr>
            <a:spLocks noGrp="1"/>
          </p:cNvSpPr>
          <p:nvPr>
            <p:ph type="body" sz="quarter" idx="24"/>
          </p:nvPr>
        </p:nvSpPr>
        <p:spPr/>
        <p:txBody>
          <a:bodyPr>
            <a:normAutofit fontScale="92500" lnSpcReduction="10000"/>
          </a:bodyPr>
          <a:lstStyle/>
          <a:p>
            <a:pPr marL="0" indent="0">
              <a:buNone/>
            </a:pPr>
            <a:r>
              <a:rPr lang="en-US" dirty="0"/>
              <a:t>April 1 at 1:03 pm</a:t>
            </a:r>
          </a:p>
          <a:p>
            <a:endParaRPr lang="en-US" dirty="0"/>
          </a:p>
        </p:txBody>
      </p:sp>
      <p:sp>
        <p:nvSpPr>
          <p:cNvPr id="6" name="Text Placeholder 5">
            <a:extLst>
              <a:ext uri="{FF2B5EF4-FFF2-40B4-BE49-F238E27FC236}">
                <a16:creationId xmlns:a16="http://schemas.microsoft.com/office/drawing/2014/main" id="{FBAEE5AC-7ABD-4695-B25C-420CA646FFFF}"/>
              </a:ext>
            </a:extLst>
          </p:cNvPr>
          <p:cNvSpPr>
            <a:spLocks noGrp="1"/>
          </p:cNvSpPr>
          <p:nvPr>
            <p:ph type="body" sz="quarter" idx="35"/>
          </p:nvPr>
        </p:nvSpPr>
        <p:spPr/>
        <p:txBody>
          <a:bodyPr>
            <a:normAutofit lnSpcReduction="10000"/>
          </a:bodyPr>
          <a:lstStyle/>
          <a:p>
            <a:r>
              <a:rPr lang="en-US" dirty="0"/>
              <a:t>Post type: transformational</a:t>
            </a:r>
          </a:p>
        </p:txBody>
      </p:sp>
      <p:sp>
        <p:nvSpPr>
          <p:cNvPr id="7" name="Text Placeholder 6">
            <a:extLst>
              <a:ext uri="{FF2B5EF4-FFF2-40B4-BE49-F238E27FC236}">
                <a16:creationId xmlns:a16="http://schemas.microsoft.com/office/drawing/2014/main" id="{2F790B7A-0814-450C-AC48-777BE729B549}"/>
              </a:ext>
            </a:extLst>
          </p:cNvPr>
          <p:cNvSpPr>
            <a:spLocks noGrp="1"/>
          </p:cNvSpPr>
          <p:nvPr>
            <p:ph type="body" sz="quarter" idx="37"/>
          </p:nvPr>
        </p:nvSpPr>
        <p:spPr/>
        <p:txBody>
          <a:bodyPr/>
          <a:lstStyle/>
          <a:p>
            <a:r>
              <a:rPr lang="en-US" dirty="0"/>
              <a:t>Post category: product awareness</a:t>
            </a:r>
          </a:p>
        </p:txBody>
      </p:sp>
      <p:sp>
        <p:nvSpPr>
          <p:cNvPr id="8" name="Text Placeholder 7">
            <a:extLst>
              <a:ext uri="{FF2B5EF4-FFF2-40B4-BE49-F238E27FC236}">
                <a16:creationId xmlns:a16="http://schemas.microsoft.com/office/drawing/2014/main" id="{F4338F60-6DDE-4643-A3B5-29A6FB05CF9B}"/>
              </a:ext>
            </a:extLst>
          </p:cNvPr>
          <p:cNvSpPr>
            <a:spLocks noGrp="1"/>
          </p:cNvSpPr>
          <p:nvPr>
            <p:ph type="body" sz="quarter" idx="39"/>
          </p:nvPr>
        </p:nvSpPr>
        <p:spPr/>
        <p:txBody>
          <a:bodyPr/>
          <a:lstStyle/>
          <a:p>
            <a:r>
              <a:rPr lang="en-US" dirty="0"/>
              <a:t>The main intention behind this post is to empathize with our audience by bringing up a common issue/concern in the curly hair community and offering a solution for it through our business. This could encourage people to check out what we have to offer and potentially gain new customers.</a:t>
            </a:r>
          </a:p>
        </p:txBody>
      </p:sp>
      <p:sp>
        <p:nvSpPr>
          <p:cNvPr id="9" name="Text Placeholder 8">
            <a:extLst>
              <a:ext uri="{FF2B5EF4-FFF2-40B4-BE49-F238E27FC236}">
                <a16:creationId xmlns:a16="http://schemas.microsoft.com/office/drawing/2014/main" id="{AA376198-8998-4B54-91A0-4A816296F4E1}"/>
              </a:ext>
            </a:extLst>
          </p:cNvPr>
          <p:cNvSpPr>
            <a:spLocks noGrp="1"/>
          </p:cNvSpPr>
          <p:nvPr>
            <p:ph type="body" sz="quarter" idx="40"/>
          </p:nvPr>
        </p:nvSpPr>
        <p:spPr/>
        <p:txBody>
          <a:bodyPr>
            <a:normAutofit lnSpcReduction="10000"/>
          </a:bodyPr>
          <a:lstStyle/>
          <a:p>
            <a:r>
              <a:rPr lang="en-US" dirty="0"/>
              <a:t>Post type: informational</a:t>
            </a:r>
          </a:p>
        </p:txBody>
      </p:sp>
      <p:sp>
        <p:nvSpPr>
          <p:cNvPr id="10" name="Text Placeholder 9">
            <a:extLst>
              <a:ext uri="{FF2B5EF4-FFF2-40B4-BE49-F238E27FC236}">
                <a16:creationId xmlns:a16="http://schemas.microsoft.com/office/drawing/2014/main" id="{1261DC18-FB3E-4C8D-BEA0-A6BF5AAE9D46}"/>
              </a:ext>
            </a:extLst>
          </p:cNvPr>
          <p:cNvSpPr>
            <a:spLocks noGrp="1"/>
          </p:cNvSpPr>
          <p:nvPr>
            <p:ph type="body" sz="quarter" idx="41"/>
          </p:nvPr>
        </p:nvSpPr>
        <p:spPr/>
        <p:txBody>
          <a:bodyPr/>
          <a:lstStyle/>
          <a:p>
            <a:r>
              <a:rPr lang="en-US" dirty="0"/>
              <a:t>Post category: corporate social responsibility</a:t>
            </a:r>
          </a:p>
          <a:p>
            <a:endParaRPr lang="en-US" dirty="0"/>
          </a:p>
        </p:txBody>
      </p:sp>
      <p:sp>
        <p:nvSpPr>
          <p:cNvPr id="11" name="Text Placeholder 10">
            <a:extLst>
              <a:ext uri="{FF2B5EF4-FFF2-40B4-BE49-F238E27FC236}">
                <a16:creationId xmlns:a16="http://schemas.microsoft.com/office/drawing/2014/main" id="{173A9FDB-CC06-469D-8D3A-A417A95B21C4}"/>
              </a:ext>
            </a:extLst>
          </p:cNvPr>
          <p:cNvSpPr>
            <a:spLocks noGrp="1"/>
          </p:cNvSpPr>
          <p:nvPr>
            <p:ph type="body" sz="quarter" idx="43"/>
          </p:nvPr>
        </p:nvSpPr>
        <p:spPr/>
        <p:txBody>
          <a:bodyPr/>
          <a:lstStyle/>
          <a:p>
            <a:r>
              <a:rPr lang="en-US" dirty="0"/>
              <a:t>Happy Curls is a business that’s main customer base would most likely be black women, so it’s important to show support for causes pertaining to the black community. Knowing you’re supporting an important cause could encourage people to support your company, bringing in more customers. And if they like the subscription box they bought, they might be encouraged to buy it again in the future.</a:t>
            </a:r>
          </a:p>
        </p:txBody>
      </p:sp>
      <p:pic>
        <p:nvPicPr>
          <p:cNvPr id="21" name="Picture Placeholder 20">
            <a:extLst>
              <a:ext uri="{FF2B5EF4-FFF2-40B4-BE49-F238E27FC236}">
                <a16:creationId xmlns:a16="http://schemas.microsoft.com/office/drawing/2014/main" id="{ADF11ACB-F665-3A4F-AE4F-E4DBE92FD6BC}"/>
              </a:ext>
            </a:extLst>
          </p:cNvPr>
          <p:cNvPicPr>
            <a:picLocks noGrp="1" noChangeAspect="1"/>
          </p:cNvPicPr>
          <p:nvPr>
            <p:ph type="pic" sz="quarter" idx="45"/>
          </p:nvPr>
        </p:nvPicPr>
        <p:blipFill>
          <a:blip r:embed="rId2">
            <a:extLst>
              <a:ext uri="{28A0092B-C50C-407E-A947-70E740481C1C}">
                <a14:useLocalDpi xmlns:a14="http://schemas.microsoft.com/office/drawing/2010/main" val="0"/>
              </a:ext>
            </a:extLst>
          </a:blip>
          <a:srcRect l="78" r="78"/>
          <a:stretch>
            <a:fillRect/>
          </a:stretch>
        </p:blipFill>
        <p:spPr/>
      </p:pic>
      <p:sp>
        <p:nvSpPr>
          <p:cNvPr id="13" name="Text Placeholder 12">
            <a:extLst>
              <a:ext uri="{FF2B5EF4-FFF2-40B4-BE49-F238E27FC236}">
                <a16:creationId xmlns:a16="http://schemas.microsoft.com/office/drawing/2014/main" id="{B0BB52AA-395F-42E8-B085-AC9C5B611928}"/>
              </a:ext>
            </a:extLst>
          </p:cNvPr>
          <p:cNvSpPr>
            <a:spLocks noGrp="1"/>
          </p:cNvSpPr>
          <p:nvPr>
            <p:ph type="body" sz="quarter" idx="46"/>
          </p:nvPr>
        </p:nvSpPr>
        <p:spPr/>
        <p:txBody>
          <a:bodyPr/>
          <a:lstStyle/>
          <a:p>
            <a:pPr marL="0" indent="0">
              <a:buNone/>
            </a:pPr>
            <a:r>
              <a:rPr lang="en-US" sz="1050" dirty="0"/>
              <a:t>Juneteenth presents an opportunity to reflect on our history and celebrate our emancipation. As we celebrate this important marker in history, we must recognize inequalities that persist and continue to fight them. 100% of this month’s subscription box proceeds will go towards #BLM!</a:t>
            </a:r>
          </a:p>
        </p:txBody>
      </p:sp>
      <p:sp>
        <p:nvSpPr>
          <p:cNvPr id="14" name="Text Placeholder 13">
            <a:extLst>
              <a:ext uri="{FF2B5EF4-FFF2-40B4-BE49-F238E27FC236}">
                <a16:creationId xmlns:a16="http://schemas.microsoft.com/office/drawing/2014/main" id="{9491EFD3-1611-42D0-AD52-AB06309C6A71}"/>
              </a:ext>
            </a:extLst>
          </p:cNvPr>
          <p:cNvSpPr>
            <a:spLocks noGrp="1"/>
          </p:cNvSpPr>
          <p:nvPr>
            <p:ph type="body" sz="quarter" idx="47"/>
          </p:nvPr>
        </p:nvSpPr>
        <p:spPr/>
        <p:txBody>
          <a:bodyPr/>
          <a:lstStyle/>
          <a:p>
            <a:pPr marL="0" indent="0">
              <a:buNone/>
            </a:pPr>
            <a:r>
              <a:rPr lang="en-US" dirty="0"/>
              <a:t>Happy Curls</a:t>
            </a:r>
          </a:p>
        </p:txBody>
      </p:sp>
      <p:sp>
        <p:nvSpPr>
          <p:cNvPr id="15" name="Text Placeholder 14">
            <a:extLst>
              <a:ext uri="{FF2B5EF4-FFF2-40B4-BE49-F238E27FC236}">
                <a16:creationId xmlns:a16="http://schemas.microsoft.com/office/drawing/2014/main" id="{9AA39A22-984B-4443-B390-7A15843B1A65}"/>
              </a:ext>
            </a:extLst>
          </p:cNvPr>
          <p:cNvSpPr>
            <a:spLocks noGrp="1"/>
          </p:cNvSpPr>
          <p:nvPr>
            <p:ph type="body" sz="quarter" idx="48"/>
          </p:nvPr>
        </p:nvSpPr>
        <p:spPr/>
        <p:txBody>
          <a:bodyPr>
            <a:normAutofit fontScale="92500" lnSpcReduction="10000"/>
          </a:bodyPr>
          <a:lstStyle/>
          <a:p>
            <a:pPr marL="0" indent="0">
              <a:buNone/>
            </a:pPr>
            <a:r>
              <a:rPr lang="en-US" dirty="0"/>
              <a:t>June 19 at 10:50 am</a:t>
            </a:r>
          </a:p>
        </p:txBody>
      </p:sp>
      <p:pic>
        <p:nvPicPr>
          <p:cNvPr id="29" name="Content Placeholder 28">
            <a:extLst>
              <a:ext uri="{FF2B5EF4-FFF2-40B4-BE49-F238E27FC236}">
                <a16:creationId xmlns:a16="http://schemas.microsoft.com/office/drawing/2014/main" id="{6C12A0E4-F965-F54C-9717-AA788AFCDC6C}"/>
              </a:ext>
            </a:extLst>
          </p:cNvPr>
          <p:cNvPicPr>
            <a:picLocks noGrp="1" noChangeAspect="1"/>
          </p:cNvPicPr>
          <p:nvPr>
            <p:ph sz="quarter" idx="50"/>
          </p:nvPr>
        </p:nvPicPr>
        <p:blipFill>
          <a:blip r:embed="rId3">
            <a:extLst>
              <a:ext uri="{28A0092B-C50C-407E-A947-70E740481C1C}">
                <a14:useLocalDpi xmlns:a14="http://schemas.microsoft.com/office/drawing/2010/main" val="0"/>
              </a:ext>
            </a:extLst>
          </a:blip>
          <a:stretch>
            <a:fillRect/>
          </a:stretch>
        </p:blipFill>
        <p:spPr>
          <a:xfrm>
            <a:off x="567584" y="5694924"/>
            <a:ext cx="2834233" cy="1563715"/>
          </a:xfrm>
        </p:spPr>
      </p:pic>
      <p:pic>
        <p:nvPicPr>
          <p:cNvPr id="33" name="Content Placeholder 32">
            <a:extLst>
              <a:ext uri="{FF2B5EF4-FFF2-40B4-BE49-F238E27FC236}">
                <a16:creationId xmlns:a16="http://schemas.microsoft.com/office/drawing/2014/main" id="{B22E3C06-44EC-9D4C-8380-24493E788F0A}"/>
              </a:ext>
            </a:extLst>
          </p:cNvPr>
          <p:cNvPicPr>
            <a:picLocks noGrp="1" noChangeAspect="1"/>
          </p:cNvPicPr>
          <p:nvPr>
            <p:ph sz="quarter" idx="49"/>
          </p:nvPr>
        </p:nvPicPr>
        <p:blipFill rotWithShape="1">
          <a:blip r:embed="rId4">
            <a:extLst>
              <a:ext uri="{28A0092B-C50C-407E-A947-70E740481C1C}">
                <a14:useLocalDpi xmlns:a14="http://schemas.microsoft.com/office/drawing/2010/main" val="0"/>
              </a:ext>
            </a:extLst>
          </a:blip>
          <a:srcRect t="20588" b="20919"/>
          <a:stretch/>
        </p:blipFill>
        <p:spPr>
          <a:xfrm>
            <a:off x="580110" y="1969424"/>
            <a:ext cx="2831912" cy="1656457"/>
          </a:xfrm>
        </p:spPr>
      </p:pic>
    </p:spTree>
    <p:extLst>
      <p:ext uri="{BB962C8B-B14F-4D97-AF65-F5344CB8AC3E}">
        <p14:creationId xmlns:p14="http://schemas.microsoft.com/office/powerpoint/2010/main" val="1413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B1B979-2A10-47BC-BA6A-292D39AC5B15}"/>
              </a:ext>
            </a:extLst>
          </p:cNvPr>
          <p:cNvSpPr>
            <a:spLocks noGrp="1"/>
          </p:cNvSpPr>
          <p:nvPr>
            <p:ph type="body" sz="quarter" idx="11"/>
          </p:nvPr>
        </p:nvSpPr>
        <p:spPr/>
        <p:txBody>
          <a:bodyPr/>
          <a:lstStyle/>
          <a:p>
            <a:pPr marL="0" indent="0">
              <a:buNone/>
            </a:pPr>
            <a:r>
              <a:rPr lang="en-US" dirty="0"/>
              <a:t>The objective of this ad is consideration. It’s meant to get people interested in this month’s box to increase sales.</a:t>
            </a:r>
          </a:p>
        </p:txBody>
      </p:sp>
      <p:sp>
        <p:nvSpPr>
          <p:cNvPr id="4" name="Text Placeholder 3">
            <a:extLst>
              <a:ext uri="{FF2B5EF4-FFF2-40B4-BE49-F238E27FC236}">
                <a16:creationId xmlns:a16="http://schemas.microsoft.com/office/drawing/2014/main" id="{95683A5C-8EC6-42CE-B6D2-BD5B2077253F}"/>
              </a:ext>
            </a:extLst>
          </p:cNvPr>
          <p:cNvSpPr>
            <a:spLocks noGrp="1"/>
          </p:cNvSpPr>
          <p:nvPr>
            <p:ph type="body" sz="quarter" idx="12"/>
          </p:nvPr>
        </p:nvSpPr>
        <p:spPr/>
        <p:txBody>
          <a:bodyPr/>
          <a:lstStyle/>
          <a:p>
            <a:pPr marL="0" indent="0">
              <a:buNone/>
            </a:pPr>
            <a:r>
              <a:rPr lang="en-US" dirty="0"/>
              <a:t>Chicago, IL and surrounding cities; all ages</a:t>
            </a:r>
          </a:p>
        </p:txBody>
      </p:sp>
      <p:sp>
        <p:nvSpPr>
          <p:cNvPr id="5" name="Text Placeholder 4">
            <a:extLst>
              <a:ext uri="{FF2B5EF4-FFF2-40B4-BE49-F238E27FC236}">
                <a16:creationId xmlns:a16="http://schemas.microsoft.com/office/drawing/2014/main" id="{9833C775-DA1D-44E3-8444-139E7578BFAE}"/>
              </a:ext>
            </a:extLst>
          </p:cNvPr>
          <p:cNvSpPr>
            <a:spLocks noGrp="1"/>
          </p:cNvSpPr>
          <p:nvPr>
            <p:ph type="body" sz="quarter" idx="13"/>
          </p:nvPr>
        </p:nvSpPr>
        <p:spPr/>
        <p:txBody>
          <a:bodyPr/>
          <a:lstStyle/>
          <a:p>
            <a:pPr marL="0" indent="0">
              <a:buNone/>
            </a:pPr>
            <a:r>
              <a:rPr lang="en-US" dirty="0"/>
              <a:t>$50 lifetime budget</a:t>
            </a:r>
          </a:p>
        </p:txBody>
      </p:sp>
      <p:sp>
        <p:nvSpPr>
          <p:cNvPr id="6" name="Text Placeholder 5">
            <a:extLst>
              <a:ext uri="{FF2B5EF4-FFF2-40B4-BE49-F238E27FC236}">
                <a16:creationId xmlns:a16="http://schemas.microsoft.com/office/drawing/2014/main" id="{4AE4D144-38BA-4654-A331-E6064379C304}"/>
              </a:ext>
            </a:extLst>
          </p:cNvPr>
          <p:cNvSpPr>
            <a:spLocks noGrp="1"/>
          </p:cNvSpPr>
          <p:nvPr>
            <p:ph type="body" sz="quarter" idx="14"/>
          </p:nvPr>
        </p:nvSpPr>
        <p:spPr/>
        <p:txBody>
          <a:bodyPr/>
          <a:lstStyle/>
          <a:p>
            <a:pPr marL="0" indent="0">
              <a:buNone/>
            </a:pPr>
            <a:r>
              <a:rPr lang="en-US" dirty="0"/>
              <a:t>Messages because I want to reach out to those who have already interacted with our page to inform them what this month’s box features and get them interested.</a:t>
            </a:r>
          </a:p>
        </p:txBody>
      </p:sp>
      <p:pic>
        <p:nvPicPr>
          <p:cNvPr id="9" name="Picture Placeholder 8">
            <a:extLst>
              <a:ext uri="{FF2B5EF4-FFF2-40B4-BE49-F238E27FC236}">
                <a16:creationId xmlns:a16="http://schemas.microsoft.com/office/drawing/2014/main" id="{7A23EEA3-4DF8-8340-927A-E167BC01C3C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8344" t="1105" r="-40983" b="-1076"/>
          <a:stretch/>
        </p:blipFill>
        <p:spPr>
          <a:xfrm>
            <a:off x="4498120" y="1157981"/>
            <a:ext cx="3392156" cy="3148548"/>
          </a:xfrm>
        </p:spPr>
      </p:pic>
    </p:spTree>
    <p:extLst>
      <p:ext uri="{BB962C8B-B14F-4D97-AF65-F5344CB8AC3E}">
        <p14:creationId xmlns:p14="http://schemas.microsoft.com/office/powerpoint/2010/main" val="101243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E4DE5C3-7C70-3145-AD11-2461769B29D7}"/>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2580" t="-1518" r="-24862" b="-184"/>
          <a:stretch/>
        </p:blipFill>
        <p:spPr>
          <a:xfrm>
            <a:off x="4404291" y="1071154"/>
            <a:ext cx="3529867" cy="3239588"/>
          </a:xfrm>
        </p:spPr>
      </p:pic>
      <p:sp>
        <p:nvSpPr>
          <p:cNvPr id="3" name="Text Placeholder 2">
            <a:extLst>
              <a:ext uri="{FF2B5EF4-FFF2-40B4-BE49-F238E27FC236}">
                <a16:creationId xmlns:a16="http://schemas.microsoft.com/office/drawing/2014/main" id="{36B1B979-2A10-47BC-BA6A-292D39AC5B15}"/>
              </a:ext>
            </a:extLst>
          </p:cNvPr>
          <p:cNvSpPr>
            <a:spLocks noGrp="1"/>
          </p:cNvSpPr>
          <p:nvPr>
            <p:ph type="body" sz="quarter" idx="11"/>
          </p:nvPr>
        </p:nvSpPr>
        <p:spPr/>
        <p:txBody>
          <a:bodyPr/>
          <a:lstStyle/>
          <a:p>
            <a:pPr marL="0" indent="0">
              <a:buNone/>
            </a:pPr>
            <a:r>
              <a:rPr lang="en-US" dirty="0"/>
              <a:t>The objective of this ad is awareness. This is to make our brand known to more people, thus potentially increasing our customer base. </a:t>
            </a:r>
          </a:p>
        </p:txBody>
      </p:sp>
      <p:sp>
        <p:nvSpPr>
          <p:cNvPr id="4" name="Text Placeholder 3">
            <a:extLst>
              <a:ext uri="{FF2B5EF4-FFF2-40B4-BE49-F238E27FC236}">
                <a16:creationId xmlns:a16="http://schemas.microsoft.com/office/drawing/2014/main" id="{95683A5C-8EC6-42CE-B6D2-BD5B2077253F}"/>
              </a:ext>
            </a:extLst>
          </p:cNvPr>
          <p:cNvSpPr>
            <a:spLocks noGrp="1"/>
          </p:cNvSpPr>
          <p:nvPr>
            <p:ph type="body" sz="quarter" idx="12"/>
          </p:nvPr>
        </p:nvSpPr>
        <p:spPr/>
        <p:txBody>
          <a:bodyPr/>
          <a:lstStyle/>
          <a:p>
            <a:pPr marL="0" indent="0">
              <a:buNone/>
            </a:pPr>
            <a:r>
              <a:rPr lang="en-US" dirty="0"/>
              <a:t>Chicago, IL and surrounding cities; all ages</a:t>
            </a:r>
          </a:p>
          <a:p>
            <a:pPr marL="0" indent="0">
              <a:buNone/>
            </a:pPr>
            <a:endParaRPr lang="en-US" dirty="0"/>
          </a:p>
        </p:txBody>
      </p:sp>
      <p:sp>
        <p:nvSpPr>
          <p:cNvPr id="5" name="Text Placeholder 4">
            <a:extLst>
              <a:ext uri="{FF2B5EF4-FFF2-40B4-BE49-F238E27FC236}">
                <a16:creationId xmlns:a16="http://schemas.microsoft.com/office/drawing/2014/main" id="{9833C775-DA1D-44E3-8444-139E7578BFAE}"/>
              </a:ext>
            </a:extLst>
          </p:cNvPr>
          <p:cNvSpPr>
            <a:spLocks noGrp="1"/>
          </p:cNvSpPr>
          <p:nvPr>
            <p:ph type="body" sz="quarter" idx="13"/>
          </p:nvPr>
        </p:nvSpPr>
        <p:spPr/>
        <p:txBody>
          <a:bodyPr/>
          <a:lstStyle/>
          <a:p>
            <a:pPr marL="0" indent="0">
              <a:buNone/>
            </a:pPr>
            <a:r>
              <a:rPr lang="en-US" dirty="0"/>
              <a:t>$70 lifetime budget</a:t>
            </a:r>
          </a:p>
          <a:p>
            <a:pPr marL="0" indent="0">
              <a:buNone/>
            </a:pPr>
            <a:endParaRPr lang="en-US" dirty="0"/>
          </a:p>
        </p:txBody>
      </p:sp>
      <p:sp>
        <p:nvSpPr>
          <p:cNvPr id="6" name="Text Placeholder 5">
            <a:extLst>
              <a:ext uri="{FF2B5EF4-FFF2-40B4-BE49-F238E27FC236}">
                <a16:creationId xmlns:a16="http://schemas.microsoft.com/office/drawing/2014/main" id="{4AE4D144-38BA-4654-A331-E6064379C304}"/>
              </a:ext>
            </a:extLst>
          </p:cNvPr>
          <p:cNvSpPr>
            <a:spLocks noGrp="1"/>
          </p:cNvSpPr>
          <p:nvPr>
            <p:ph type="body" sz="quarter" idx="14"/>
          </p:nvPr>
        </p:nvSpPr>
        <p:spPr/>
        <p:txBody>
          <a:bodyPr/>
          <a:lstStyle/>
          <a:p>
            <a:pPr marL="0" indent="0">
              <a:buNone/>
            </a:pPr>
            <a:r>
              <a:rPr lang="en-US" dirty="0"/>
              <a:t>Feeds because they allow high visibility for our ad, which is essential when trying to increase reach and brand awareness.</a:t>
            </a:r>
          </a:p>
        </p:txBody>
      </p:sp>
    </p:spTree>
    <p:extLst>
      <p:ext uri="{BB962C8B-B14F-4D97-AF65-F5344CB8AC3E}">
        <p14:creationId xmlns:p14="http://schemas.microsoft.com/office/powerpoint/2010/main" val="3938686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B1B979-2A10-47BC-BA6A-292D39AC5B15}"/>
              </a:ext>
            </a:extLst>
          </p:cNvPr>
          <p:cNvSpPr>
            <a:spLocks noGrp="1"/>
          </p:cNvSpPr>
          <p:nvPr>
            <p:ph type="body" sz="quarter" idx="11"/>
          </p:nvPr>
        </p:nvSpPr>
        <p:spPr/>
        <p:txBody>
          <a:bodyPr/>
          <a:lstStyle/>
          <a:p>
            <a:pPr marL="0" indent="0">
              <a:buNone/>
            </a:pPr>
            <a:r>
              <a:rPr lang="en-US" dirty="0"/>
              <a:t>The objective of this ad is consideration because it increases number of likes on our page.</a:t>
            </a:r>
          </a:p>
        </p:txBody>
      </p:sp>
      <p:sp>
        <p:nvSpPr>
          <p:cNvPr id="4" name="Text Placeholder 3">
            <a:extLst>
              <a:ext uri="{FF2B5EF4-FFF2-40B4-BE49-F238E27FC236}">
                <a16:creationId xmlns:a16="http://schemas.microsoft.com/office/drawing/2014/main" id="{95683A5C-8EC6-42CE-B6D2-BD5B2077253F}"/>
              </a:ext>
            </a:extLst>
          </p:cNvPr>
          <p:cNvSpPr>
            <a:spLocks noGrp="1"/>
          </p:cNvSpPr>
          <p:nvPr>
            <p:ph type="body" sz="quarter" idx="12"/>
          </p:nvPr>
        </p:nvSpPr>
        <p:spPr/>
        <p:txBody>
          <a:bodyPr/>
          <a:lstStyle/>
          <a:p>
            <a:pPr marL="0" indent="0">
              <a:buNone/>
            </a:pPr>
            <a:r>
              <a:rPr lang="en-US" dirty="0"/>
              <a:t>Chicago, IL and surrounding cities; all ages</a:t>
            </a:r>
          </a:p>
        </p:txBody>
      </p:sp>
      <p:sp>
        <p:nvSpPr>
          <p:cNvPr id="5" name="Text Placeholder 4">
            <a:extLst>
              <a:ext uri="{FF2B5EF4-FFF2-40B4-BE49-F238E27FC236}">
                <a16:creationId xmlns:a16="http://schemas.microsoft.com/office/drawing/2014/main" id="{9833C775-DA1D-44E3-8444-139E7578BFAE}"/>
              </a:ext>
            </a:extLst>
          </p:cNvPr>
          <p:cNvSpPr>
            <a:spLocks noGrp="1"/>
          </p:cNvSpPr>
          <p:nvPr>
            <p:ph type="body" sz="quarter" idx="13"/>
          </p:nvPr>
        </p:nvSpPr>
        <p:spPr/>
        <p:txBody>
          <a:bodyPr/>
          <a:lstStyle/>
          <a:p>
            <a:pPr marL="0" indent="0">
              <a:buNone/>
            </a:pPr>
            <a:r>
              <a:rPr lang="en-US" dirty="0"/>
              <a:t>$80 lifetime budget</a:t>
            </a:r>
          </a:p>
        </p:txBody>
      </p:sp>
      <p:sp>
        <p:nvSpPr>
          <p:cNvPr id="6" name="Text Placeholder 5">
            <a:extLst>
              <a:ext uri="{FF2B5EF4-FFF2-40B4-BE49-F238E27FC236}">
                <a16:creationId xmlns:a16="http://schemas.microsoft.com/office/drawing/2014/main" id="{4AE4D144-38BA-4654-A331-E6064379C304}"/>
              </a:ext>
            </a:extLst>
          </p:cNvPr>
          <p:cNvSpPr>
            <a:spLocks noGrp="1"/>
          </p:cNvSpPr>
          <p:nvPr>
            <p:ph type="body" sz="quarter" idx="14"/>
          </p:nvPr>
        </p:nvSpPr>
        <p:spPr/>
        <p:txBody>
          <a:bodyPr/>
          <a:lstStyle/>
          <a:p>
            <a:pPr marL="0" indent="0">
              <a:buNone/>
            </a:pPr>
            <a:r>
              <a:rPr lang="en-US" dirty="0"/>
              <a:t>I chose feeds so that it reaches people who have never interacted with our brand and catches the attention of people who celebrate Juneteenth and would like to support the holiday.</a:t>
            </a:r>
          </a:p>
        </p:txBody>
      </p:sp>
      <p:pic>
        <p:nvPicPr>
          <p:cNvPr id="12" name="Picture Placeholder 11">
            <a:extLst>
              <a:ext uri="{FF2B5EF4-FFF2-40B4-BE49-F238E27FC236}">
                <a16:creationId xmlns:a16="http://schemas.microsoft.com/office/drawing/2014/main" id="{944BC367-BADB-FA44-B183-ED411E8E3E9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1179" t="1041" r="-23306" b="287"/>
          <a:stretch/>
        </p:blipFill>
        <p:spPr>
          <a:xfrm>
            <a:off x="4473147" y="1126836"/>
            <a:ext cx="3392156" cy="3195782"/>
          </a:xfrm>
        </p:spPr>
      </p:pic>
    </p:spTree>
    <p:extLst>
      <p:ext uri="{BB962C8B-B14F-4D97-AF65-F5344CB8AC3E}">
        <p14:creationId xmlns:p14="http://schemas.microsoft.com/office/powerpoint/2010/main" val="3287152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3D578DA-73FC-9643-9B1C-7F6E77F6E1DC}"/>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9022" t="-383" r="-41682" b="-724"/>
          <a:stretch/>
        </p:blipFill>
        <p:spPr>
          <a:xfrm>
            <a:off x="4498120" y="1131570"/>
            <a:ext cx="3392156" cy="3188969"/>
          </a:xfrm>
        </p:spPr>
      </p:pic>
      <p:sp>
        <p:nvSpPr>
          <p:cNvPr id="3" name="Text Placeholder 2">
            <a:extLst>
              <a:ext uri="{FF2B5EF4-FFF2-40B4-BE49-F238E27FC236}">
                <a16:creationId xmlns:a16="http://schemas.microsoft.com/office/drawing/2014/main" id="{36B1B979-2A10-47BC-BA6A-292D39AC5B15}"/>
              </a:ext>
            </a:extLst>
          </p:cNvPr>
          <p:cNvSpPr>
            <a:spLocks noGrp="1"/>
          </p:cNvSpPr>
          <p:nvPr>
            <p:ph type="body" sz="quarter" idx="11"/>
          </p:nvPr>
        </p:nvSpPr>
        <p:spPr/>
        <p:txBody>
          <a:bodyPr/>
          <a:lstStyle/>
          <a:p>
            <a:pPr marL="0" indent="0">
              <a:buNone/>
            </a:pPr>
            <a:r>
              <a:rPr lang="en-US" dirty="0"/>
              <a:t>The objective of this ad is consideration because it uses messages to encourage people to buy our subscription box.</a:t>
            </a:r>
          </a:p>
        </p:txBody>
      </p:sp>
      <p:sp>
        <p:nvSpPr>
          <p:cNvPr id="4" name="Text Placeholder 3">
            <a:extLst>
              <a:ext uri="{FF2B5EF4-FFF2-40B4-BE49-F238E27FC236}">
                <a16:creationId xmlns:a16="http://schemas.microsoft.com/office/drawing/2014/main" id="{95683A5C-8EC6-42CE-B6D2-BD5B2077253F}"/>
              </a:ext>
            </a:extLst>
          </p:cNvPr>
          <p:cNvSpPr>
            <a:spLocks noGrp="1"/>
          </p:cNvSpPr>
          <p:nvPr>
            <p:ph type="body" sz="quarter" idx="12"/>
          </p:nvPr>
        </p:nvSpPr>
        <p:spPr/>
        <p:txBody>
          <a:bodyPr/>
          <a:lstStyle/>
          <a:p>
            <a:pPr marL="0" indent="0">
              <a:buNone/>
            </a:pPr>
            <a:r>
              <a:rPr lang="en-US" dirty="0"/>
              <a:t>Chicago, IL and surrounding cities; all ages</a:t>
            </a:r>
          </a:p>
          <a:p>
            <a:pPr marL="0" indent="0">
              <a:buNone/>
            </a:pPr>
            <a:endParaRPr lang="en-US" dirty="0"/>
          </a:p>
        </p:txBody>
      </p:sp>
      <p:sp>
        <p:nvSpPr>
          <p:cNvPr id="5" name="Text Placeholder 4">
            <a:extLst>
              <a:ext uri="{FF2B5EF4-FFF2-40B4-BE49-F238E27FC236}">
                <a16:creationId xmlns:a16="http://schemas.microsoft.com/office/drawing/2014/main" id="{9833C775-DA1D-44E3-8444-139E7578BFAE}"/>
              </a:ext>
            </a:extLst>
          </p:cNvPr>
          <p:cNvSpPr>
            <a:spLocks noGrp="1"/>
          </p:cNvSpPr>
          <p:nvPr>
            <p:ph type="body" sz="quarter" idx="13"/>
          </p:nvPr>
        </p:nvSpPr>
        <p:spPr/>
        <p:txBody>
          <a:bodyPr/>
          <a:lstStyle/>
          <a:p>
            <a:pPr marL="0" indent="0">
              <a:buNone/>
            </a:pPr>
            <a:r>
              <a:rPr lang="en-US" dirty="0"/>
              <a:t>$100 lifetime budget</a:t>
            </a:r>
          </a:p>
          <a:p>
            <a:pPr marL="0" indent="0">
              <a:buNone/>
            </a:pPr>
            <a:endParaRPr lang="en-US" dirty="0"/>
          </a:p>
        </p:txBody>
      </p:sp>
      <p:sp>
        <p:nvSpPr>
          <p:cNvPr id="6" name="Text Placeholder 5">
            <a:extLst>
              <a:ext uri="{FF2B5EF4-FFF2-40B4-BE49-F238E27FC236}">
                <a16:creationId xmlns:a16="http://schemas.microsoft.com/office/drawing/2014/main" id="{4AE4D144-38BA-4654-A331-E6064379C304}"/>
              </a:ext>
            </a:extLst>
          </p:cNvPr>
          <p:cNvSpPr>
            <a:spLocks noGrp="1"/>
          </p:cNvSpPr>
          <p:nvPr>
            <p:ph type="body" sz="quarter" idx="14"/>
          </p:nvPr>
        </p:nvSpPr>
        <p:spPr/>
        <p:txBody>
          <a:bodyPr/>
          <a:lstStyle/>
          <a:p>
            <a:pPr marL="0" indent="0">
              <a:buNone/>
            </a:pPr>
            <a:r>
              <a:rPr lang="en-US" dirty="0"/>
              <a:t>Messages because it communicates with existing customers who may have not seen our post.</a:t>
            </a:r>
          </a:p>
        </p:txBody>
      </p:sp>
    </p:spTree>
    <p:extLst>
      <p:ext uri="{BB962C8B-B14F-4D97-AF65-F5344CB8AC3E}">
        <p14:creationId xmlns:p14="http://schemas.microsoft.com/office/powerpoint/2010/main" val="1233240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FC68F3B-FE9A-EB46-881A-25E9EF71D024}"/>
              </a:ext>
            </a:extLst>
          </p:cNvPr>
          <p:cNvSpPr txBox="1"/>
          <p:nvPr/>
        </p:nvSpPr>
        <p:spPr>
          <a:xfrm>
            <a:off x="433633" y="1093509"/>
            <a:ext cx="7362334" cy="2031325"/>
          </a:xfrm>
          <a:prstGeom prst="rect">
            <a:avLst/>
          </a:prstGeom>
          <a:noFill/>
        </p:spPr>
        <p:txBody>
          <a:bodyPr wrap="square" rtlCol="0">
            <a:spAutoFit/>
          </a:bodyPr>
          <a:lstStyle/>
          <a:p>
            <a:r>
              <a:rPr lang="en-US" dirty="0"/>
              <a:t>1. Sign up for a Happy Curls box today and receive 25% off your purchase. First time customers only. Use code CURLEDUP </a:t>
            </a:r>
          </a:p>
          <a:p>
            <a:pPr marL="342900" indent="-342900">
              <a:buAutoNum type="arabicPeriod"/>
            </a:pPr>
            <a:endParaRPr lang="en-US" dirty="0"/>
          </a:p>
          <a:p>
            <a:r>
              <a:rPr lang="en-US" dirty="0"/>
              <a:t>2. Looking to support a black-owned business this Black History Month? Sign up for this month’s Happy Curls box to receive samples of Alikay Naturals, an up and coming hair-care brand by the same woman who created the L.O.C. method: Rochelle Graham-Campbell.</a:t>
            </a:r>
          </a:p>
        </p:txBody>
      </p:sp>
    </p:spTree>
    <p:extLst>
      <p:ext uri="{BB962C8B-B14F-4D97-AF65-F5344CB8AC3E}">
        <p14:creationId xmlns:p14="http://schemas.microsoft.com/office/powerpoint/2010/main" val="29656632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E1758E783BAD4E85E4698A489BA079" ma:contentTypeVersion="9" ma:contentTypeDescription="Create a new document." ma:contentTypeScope="" ma:versionID="cfb0ac82f10bcc345aa3b21793e912af">
  <xsd:schema xmlns:xsd="http://www.w3.org/2001/XMLSchema" xmlns:xs="http://www.w3.org/2001/XMLSchema" xmlns:p="http://schemas.microsoft.com/office/2006/metadata/properties" xmlns:ns2="92564c39-026d-45fd-9a2c-f1a01addf355" targetNamespace="http://schemas.microsoft.com/office/2006/metadata/properties" ma:root="true" ma:fieldsID="82f4803588b36068fb6c36f74b1c9ca5" ns2:_="">
    <xsd:import namespace="92564c39-026d-45fd-9a2c-f1a01addf3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564c39-026d-45fd-9a2c-f1a01addf3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7A2125-76C8-41A4-AEF5-F1AB484229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564c39-026d-45fd-9a2c-f1a01addf3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A753C2-94B8-4524-98E3-ACF8F30A1BE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941AD1F-2A21-4C2C-83C5-FEEB758BC7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38700</TotalTime>
  <Words>653</Words>
  <Application>Microsoft Macintosh PowerPoint</Application>
  <PresentationFormat>Custom</PresentationFormat>
  <Paragraphs>43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Tahoma</vt:lpstr>
      <vt:lpstr>Verdana</vt:lpstr>
      <vt:lpstr>Office Theme</vt:lpstr>
      <vt:lpstr>Happy Curls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Cherchiglia, Leticia</dc:creator>
  <cp:lastModifiedBy>Johnson, Anaija Myae</cp:lastModifiedBy>
  <cp:revision>79</cp:revision>
  <dcterms:created xsi:type="dcterms:W3CDTF">2020-05-06T03:01:54Z</dcterms:created>
  <dcterms:modified xsi:type="dcterms:W3CDTF">2020-06-21T15:18:29Z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0x01010064E1758E783BAD4E85E4698A489BA079</vt:lpwstr>
  </property>
</Properties>
</file>